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8" r:id="rId1"/>
  </p:sldMasterIdLst>
  <p:notesMasterIdLst>
    <p:notesMasterId r:id="rId47"/>
  </p:notesMasterIdLst>
  <p:sldIdLst>
    <p:sldId id="256" r:id="rId2"/>
    <p:sldId id="258" r:id="rId3"/>
    <p:sldId id="259" r:id="rId4"/>
    <p:sldId id="264" r:id="rId5"/>
    <p:sldId id="271" r:id="rId6"/>
    <p:sldId id="277" r:id="rId7"/>
    <p:sldId id="270" r:id="rId8"/>
    <p:sldId id="275" r:id="rId9"/>
    <p:sldId id="274" r:id="rId10"/>
    <p:sldId id="280" r:id="rId11"/>
    <p:sldId id="265" r:id="rId12"/>
    <p:sldId id="269" r:id="rId13"/>
    <p:sldId id="295" r:id="rId14"/>
    <p:sldId id="296" r:id="rId15"/>
    <p:sldId id="294" r:id="rId16"/>
    <p:sldId id="291" r:id="rId17"/>
    <p:sldId id="292" r:id="rId18"/>
    <p:sldId id="297" r:id="rId19"/>
    <p:sldId id="299" r:id="rId20"/>
    <p:sldId id="300" r:id="rId21"/>
    <p:sldId id="266" r:id="rId22"/>
    <p:sldId id="304" r:id="rId23"/>
    <p:sldId id="303" r:id="rId24"/>
    <p:sldId id="305" r:id="rId25"/>
    <p:sldId id="321" r:id="rId26"/>
    <p:sldId id="318" r:id="rId27"/>
    <p:sldId id="307" r:id="rId28"/>
    <p:sldId id="317" r:id="rId29"/>
    <p:sldId id="355" r:id="rId30"/>
    <p:sldId id="314" r:id="rId31"/>
    <p:sldId id="339" r:id="rId32"/>
    <p:sldId id="340" r:id="rId33"/>
    <p:sldId id="312" r:id="rId34"/>
    <p:sldId id="311" r:id="rId35"/>
    <p:sldId id="313" r:id="rId36"/>
    <p:sldId id="281" r:id="rId37"/>
    <p:sldId id="288" r:id="rId38"/>
    <p:sldId id="282" r:id="rId39"/>
    <p:sldId id="326" r:id="rId40"/>
    <p:sldId id="260" r:id="rId41"/>
    <p:sldId id="301" r:id="rId42"/>
    <p:sldId id="261" r:id="rId43"/>
    <p:sldId id="263" r:id="rId44"/>
    <p:sldId id="285" r:id="rId45"/>
    <p:sldId id="308" r:id="rId4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4617B"/>
    <a:srgbClr val="D3864B"/>
    <a:srgbClr val="FEDAB6"/>
    <a:srgbClr val="FBC698"/>
    <a:srgbClr val="F8AF79"/>
    <a:srgbClr val="F5995C"/>
    <a:srgbClr val="F1823E"/>
    <a:srgbClr val="6F89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982" autoAdjust="0"/>
    <p:restoredTop sz="88610" autoAdjust="0"/>
  </p:normalViewPr>
  <p:slideViewPr>
    <p:cSldViewPr>
      <p:cViewPr varScale="1">
        <p:scale>
          <a:sx n="69" d="100"/>
          <a:sy n="69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977A0-8943-4634-B0C4-B846A596A76A}" type="datetimeFigureOut">
              <a:rPr lang="es-ES" smtClean="0"/>
              <a:pPr/>
              <a:t>17/12/2010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16BCB-5C2D-4108-A493-CC810A8C67E5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16BCB-5C2D-4108-A493-CC810A8C67E5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/>
              <a:t>Ranked</a:t>
            </a:r>
            <a:r>
              <a:rPr lang="es-ES" dirty="0" smtClean="0"/>
              <a:t> </a:t>
            </a:r>
            <a:r>
              <a:rPr lang="es-ES" dirty="0" err="1" smtClean="0"/>
              <a:t>lists</a:t>
            </a:r>
            <a:r>
              <a:rPr lang="es-ES" dirty="0" smtClean="0"/>
              <a:t>: </a:t>
            </a:r>
            <a:r>
              <a:rPr lang="es-ES" dirty="0" err="1" smtClean="0"/>
              <a:t>low</a:t>
            </a:r>
            <a:r>
              <a:rPr lang="es-ES" dirty="0" smtClean="0"/>
              <a:t> </a:t>
            </a:r>
            <a:r>
              <a:rPr lang="es-ES" dirty="0" err="1" smtClean="0"/>
              <a:t>disturbance</a:t>
            </a:r>
            <a:r>
              <a:rPr lang="es-ES" dirty="0" smtClean="0"/>
              <a:t> (</a:t>
            </a:r>
            <a:r>
              <a:rPr lang="es-ES" dirty="0" err="1" smtClean="0"/>
              <a:t>only</a:t>
            </a:r>
            <a:r>
              <a:rPr lang="es-ES" dirty="0" smtClean="0"/>
              <a:t> new </a:t>
            </a:r>
            <a:r>
              <a:rPr lang="es-ES" dirty="0" err="1" smtClean="0"/>
              <a:t>images</a:t>
            </a:r>
            <a:r>
              <a:rPr lang="es-ES" dirty="0" smtClean="0"/>
              <a:t> are </a:t>
            </a:r>
            <a:r>
              <a:rPr lang="es-ES" dirty="0" err="1" smtClean="0"/>
              <a:t>changed</a:t>
            </a:r>
            <a:r>
              <a:rPr lang="es-ES" dirty="0" smtClean="0"/>
              <a:t>)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16BCB-5C2D-4108-A493-CC810A8C67E5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Demo:</a:t>
            </a:r>
            <a:r>
              <a:rPr lang="es-ES" baseline="0" dirty="0" smtClean="0"/>
              <a:t> file:///D:/work/Documentos/Doctorado/Tesis/presentacion/demos/multichannel/demo.html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err="1" smtClean="0"/>
              <a:t>Experiments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performed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an</a:t>
            </a:r>
            <a:r>
              <a:rPr lang="es-ES" baseline="0" dirty="0" smtClean="0"/>
              <a:t> Intel Xeon@2.83 </a:t>
            </a:r>
            <a:r>
              <a:rPr lang="es-ES" baseline="0" dirty="0" err="1" smtClean="0"/>
              <a:t>Ghz</a:t>
            </a:r>
            <a:r>
              <a:rPr lang="es-ES" baseline="0" dirty="0" smtClean="0"/>
              <a:t> </a:t>
            </a:r>
            <a:r>
              <a:rPr lang="es-ES" baseline="0" dirty="0" err="1" smtClean="0"/>
              <a:t>Quad</a:t>
            </a:r>
            <a:r>
              <a:rPr lang="es-ES" baseline="0" dirty="0" smtClean="0"/>
              <a:t> 24 </a:t>
            </a:r>
            <a:r>
              <a:rPr lang="es-ES" baseline="0" dirty="0" err="1" smtClean="0"/>
              <a:t>Gb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16BCB-5C2D-4108-A493-CC810A8C67E5}" type="slidenum">
              <a:rPr lang="es-ES" smtClean="0"/>
              <a:pPr/>
              <a:t>38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http://sherpa.ii.uam.es/composite_summaries_eval/demo_interface_vs.html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16BCB-5C2D-4108-A493-CC810A8C67E5}" type="slidenum">
              <a:rPr lang="es-ES" smtClean="0"/>
              <a:pPr/>
              <a:t>39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16BCB-5C2D-4108-A493-CC810A8C67E5}" type="slidenum">
              <a:rPr lang="es-ES" smtClean="0"/>
              <a:pPr/>
              <a:t>42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16BCB-5C2D-4108-A493-CC810A8C67E5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Duration</a:t>
            </a:r>
            <a:r>
              <a:rPr lang="es-ES" baseline="0" dirty="0" smtClean="0"/>
              <a:t> 17m14s </a:t>
            </a:r>
            <a:r>
              <a:rPr lang="es-ES" dirty="0" err="1" smtClean="0"/>
              <a:t>Summaries</a:t>
            </a:r>
            <a:r>
              <a:rPr lang="es-ES" baseline="0" dirty="0" smtClean="0"/>
              <a:t> 40s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/>
              <a:t>Instead</a:t>
            </a:r>
            <a:r>
              <a:rPr lang="es-ES" dirty="0" smtClean="0"/>
              <a:t> of </a:t>
            </a:r>
            <a:r>
              <a:rPr lang="es-ES" dirty="0" err="1" smtClean="0"/>
              <a:t>focusing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analysis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focus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ROLE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LENGTH in video </a:t>
            </a:r>
            <a:r>
              <a:rPr lang="es-ES" baseline="0" dirty="0" err="1" smtClean="0"/>
              <a:t>summarization</a:t>
            </a: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Resaltar </a:t>
            </a:r>
            <a:r>
              <a:rPr lang="es-ES" dirty="0" err="1" smtClean="0"/>
              <a:t>trade</a:t>
            </a:r>
            <a:r>
              <a:rPr lang="es-ES" dirty="0" smtClean="0"/>
              <a:t>-off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compactness</a:t>
            </a:r>
            <a:r>
              <a:rPr lang="es-ES" dirty="0" smtClean="0"/>
              <a:t> (</a:t>
            </a:r>
            <a:r>
              <a:rPr lang="es-ES" dirty="0" err="1" smtClean="0"/>
              <a:t>length</a:t>
            </a:r>
            <a:r>
              <a:rPr lang="es-ES" dirty="0" smtClean="0"/>
              <a:t>) and </a:t>
            </a:r>
            <a:r>
              <a:rPr lang="es-ES" dirty="0" err="1" smtClean="0"/>
              <a:t>amount</a:t>
            </a:r>
            <a:r>
              <a:rPr lang="es-ES" dirty="0" smtClean="0"/>
              <a:t> of </a:t>
            </a:r>
            <a:r>
              <a:rPr lang="es-ES" dirty="0" err="1" smtClean="0"/>
              <a:t>information</a:t>
            </a:r>
            <a:r>
              <a:rPr lang="es-ES" dirty="0" smtClean="0"/>
              <a:t>. Mencionar que algunos son más </a:t>
            </a:r>
            <a:r>
              <a:rPr lang="es-ES" dirty="0" err="1" smtClean="0"/>
              <a:t>comodos</a:t>
            </a:r>
            <a:r>
              <a:rPr lang="es-ES" dirty="0" smtClean="0"/>
              <a:t> de ver (visual </a:t>
            </a:r>
            <a:r>
              <a:rPr lang="es-ES" dirty="0" err="1" smtClean="0"/>
              <a:t>pleasantness</a:t>
            </a:r>
            <a:r>
              <a:rPr lang="es-ES" dirty="0" smtClean="0"/>
              <a:t>)</a:t>
            </a:r>
            <a:r>
              <a:rPr lang="es-ES" baseline="0" dirty="0" smtClean="0"/>
              <a:t> vs </a:t>
            </a:r>
            <a:r>
              <a:rPr lang="es-ES" baseline="0" dirty="0" err="1" smtClean="0"/>
              <a:t>amount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information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Objectives</a:t>
            </a:r>
            <a:endParaRPr lang="es-ES" dirty="0" smtClean="0"/>
          </a:p>
          <a:p>
            <a:pPr lvl="1"/>
            <a:r>
              <a:rPr lang="es-ES" dirty="0" smtClean="0"/>
              <a:t>Reduce </a:t>
            </a:r>
            <a:r>
              <a:rPr lang="es-ES" dirty="0" err="1" smtClean="0"/>
              <a:t>browsing</a:t>
            </a:r>
            <a:r>
              <a:rPr lang="es-ES" dirty="0" smtClean="0"/>
              <a:t> time: compact </a:t>
            </a:r>
            <a:r>
              <a:rPr lang="es-ES" dirty="0" err="1" smtClean="0"/>
              <a:t>summaries</a:t>
            </a:r>
            <a:endParaRPr lang="es-ES" dirty="0" smtClean="0"/>
          </a:p>
          <a:p>
            <a:pPr lvl="2"/>
            <a:r>
              <a:rPr lang="es-ES" dirty="0" err="1" smtClean="0"/>
              <a:t>The</a:t>
            </a:r>
            <a:r>
              <a:rPr lang="es-ES" dirty="0" smtClean="0"/>
              <a:t> more compact, </a:t>
            </a:r>
            <a:r>
              <a:rPr lang="es-ES" dirty="0" err="1" smtClean="0"/>
              <a:t>the</a:t>
            </a:r>
            <a:r>
              <a:rPr lang="es-ES" dirty="0" smtClean="0"/>
              <a:t> more </a:t>
            </a:r>
            <a:r>
              <a:rPr lang="es-ES" dirty="0" err="1" smtClean="0"/>
              <a:t>items</a:t>
            </a:r>
            <a:r>
              <a:rPr lang="es-ES" dirty="0" smtClean="0"/>
              <a:t> can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shown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same</a:t>
            </a:r>
            <a:r>
              <a:rPr lang="es-ES" dirty="0" smtClean="0"/>
              <a:t> </a:t>
            </a:r>
            <a:r>
              <a:rPr lang="es-ES" dirty="0" err="1" smtClean="0"/>
              <a:t>area</a:t>
            </a:r>
            <a:r>
              <a:rPr lang="es-ES" dirty="0" smtClean="0"/>
              <a:t>/</a:t>
            </a:r>
            <a:r>
              <a:rPr lang="es-ES" dirty="0" err="1" smtClean="0"/>
              <a:t>interval</a:t>
            </a:r>
            <a:endParaRPr lang="es-ES" dirty="0" smtClean="0"/>
          </a:p>
          <a:p>
            <a:pPr lvl="1"/>
            <a:r>
              <a:rPr lang="es-ES" dirty="0" err="1" smtClean="0"/>
              <a:t>Semantic</a:t>
            </a:r>
            <a:r>
              <a:rPr lang="es-ES" dirty="0" smtClean="0"/>
              <a:t> </a:t>
            </a:r>
            <a:r>
              <a:rPr lang="es-ES" dirty="0" err="1" smtClean="0"/>
              <a:t>coverage</a:t>
            </a:r>
            <a:r>
              <a:rPr lang="es-ES" dirty="0" smtClean="0"/>
              <a:t>: </a:t>
            </a:r>
            <a:r>
              <a:rPr lang="es-ES" dirty="0" err="1" smtClean="0"/>
              <a:t>include</a:t>
            </a:r>
            <a:r>
              <a:rPr lang="es-ES" dirty="0" smtClean="0"/>
              <a:t> </a:t>
            </a:r>
            <a:r>
              <a:rPr lang="es-ES" dirty="0" err="1" smtClean="0"/>
              <a:t>enough</a:t>
            </a:r>
            <a:r>
              <a:rPr lang="es-ES" baseline="0" dirty="0" smtClean="0"/>
              <a:t> </a:t>
            </a:r>
            <a:r>
              <a:rPr lang="es-ES" dirty="0" err="1" smtClean="0"/>
              <a:t>representative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endParaRPr lang="es-ES" dirty="0" smtClean="0"/>
          </a:p>
          <a:p>
            <a:r>
              <a:rPr lang="es-ES" dirty="0" err="1" smtClean="0"/>
              <a:t>Often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impossible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optimize</a:t>
            </a:r>
            <a:r>
              <a:rPr lang="es-ES" dirty="0" smtClean="0"/>
              <a:t> </a:t>
            </a:r>
            <a:r>
              <a:rPr lang="es-ES" dirty="0" err="1" smtClean="0"/>
              <a:t>both</a:t>
            </a:r>
            <a:r>
              <a:rPr lang="es-ES" dirty="0" smtClean="0"/>
              <a:t> </a:t>
            </a:r>
            <a:r>
              <a:rPr lang="es-ES" dirty="0" err="1" smtClean="0"/>
              <a:t>objectives</a:t>
            </a:r>
            <a:endParaRPr lang="es-ES" dirty="0" smtClean="0"/>
          </a:p>
          <a:p>
            <a:pPr lvl="1"/>
            <a:r>
              <a:rPr lang="es-ES" dirty="0" err="1" smtClean="0"/>
              <a:t>Trade</a:t>
            </a:r>
            <a:r>
              <a:rPr lang="es-ES" dirty="0" smtClean="0"/>
              <a:t>-off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compactness</a:t>
            </a:r>
            <a:r>
              <a:rPr lang="es-ES" dirty="0" smtClean="0"/>
              <a:t> (</a:t>
            </a:r>
            <a:r>
              <a:rPr lang="es-ES" dirty="0" err="1" smtClean="0"/>
              <a:t>browsing</a:t>
            </a:r>
            <a:r>
              <a:rPr lang="es-ES" dirty="0" smtClean="0"/>
              <a:t> time) and </a:t>
            </a:r>
            <a:r>
              <a:rPr lang="es-ES" dirty="0" err="1" smtClean="0"/>
              <a:t>semantic</a:t>
            </a:r>
            <a:r>
              <a:rPr lang="es-ES" dirty="0" smtClean="0"/>
              <a:t> </a:t>
            </a:r>
            <a:r>
              <a:rPr lang="es-ES" dirty="0" err="1" smtClean="0"/>
              <a:t>coverage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16BCB-5C2D-4108-A493-CC810A8C67E5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Following</a:t>
            </a:r>
            <a:r>
              <a:rPr lang="es-ES" dirty="0" smtClean="0"/>
              <a:t> </a:t>
            </a:r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 smtClean="0"/>
              <a:t>similarities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summarization</a:t>
            </a:r>
            <a:r>
              <a:rPr lang="es-ES" dirty="0" smtClean="0"/>
              <a:t> and </a:t>
            </a:r>
            <a:r>
              <a:rPr lang="es-ES" dirty="0" err="1" smtClean="0"/>
              <a:t>adaptation</a:t>
            </a:r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16BCB-5C2D-4108-A493-CC810A8C67E5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16BCB-5C2D-4108-A493-CC810A8C67E5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s-ES" dirty="0" err="1" smtClean="0"/>
              <a:t>Store</a:t>
            </a:r>
            <a:r>
              <a:rPr lang="es-ES" dirty="0" smtClean="0"/>
              <a:t> </a:t>
            </a:r>
            <a:r>
              <a:rPr lang="es-ES" dirty="0" err="1" smtClean="0"/>
              <a:t>multiple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endParaRPr lang="es-ES" dirty="0" smtClean="0"/>
          </a:p>
          <a:p>
            <a:pPr lvl="2"/>
            <a:r>
              <a:rPr lang="es-ES" dirty="0" err="1" smtClean="0"/>
              <a:t>Few</a:t>
            </a:r>
            <a:r>
              <a:rPr lang="es-ES" dirty="0" smtClean="0"/>
              <a:t> </a:t>
            </a:r>
            <a:r>
              <a:rPr lang="es-ES" dirty="0" err="1" smtClean="0"/>
              <a:t>scales</a:t>
            </a:r>
            <a:endParaRPr lang="es-ES" dirty="0" smtClean="0"/>
          </a:p>
          <a:p>
            <a:pPr lvl="1"/>
            <a:r>
              <a:rPr lang="es-ES" dirty="0" err="1" smtClean="0"/>
              <a:t>Run</a:t>
            </a:r>
            <a:r>
              <a:rPr lang="es-ES" dirty="0" smtClean="0"/>
              <a:t> </a:t>
            </a:r>
            <a:r>
              <a:rPr lang="es-ES" dirty="0" err="1" smtClean="0"/>
              <a:t>on-demand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summarization</a:t>
            </a:r>
            <a:r>
              <a:rPr lang="es-ES" dirty="0" smtClean="0"/>
              <a:t> </a:t>
            </a:r>
            <a:r>
              <a:rPr lang="es-ES" dirty="0" err="1" smtClean="0"/>
              <a:t>algorithm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target </a:t>
            </a:r>
            <a:r>
              <a:rPr lang="es-ES" dirty="0" err="1" smtClean="0"/>
              <a:t>length</a:t>
            </a:r>
            <a:r>
              <a:rPr lang="es-ES" dirty="0" smtClean="0"/>
              <a:t>/</a:t>
            </a:r>
            <a:r>
              <a:rPr lang="es-ES" dirty="0" err="1" smtClean="0"/>
              <a:t>scale</a:t>
            </a:r>
            <a:endParaRPr lang="es-ES" dirty="0" smtClean="0"/>
          </a:p>
          <a:p>
            <a:pPr lvl="2"/>
            <a:r>
              <a:rPr lang="es-ES" dirty="0" smtClean="0"/>
              <a:t>Time and </a:t>
            </a:r>
            <a:r>
              <a:rPr lang="es-ES" dirty="0" err="1" smtClean="0"/>
              <a:t>resource</a:t>
            </a:r>
            <a:r>
              <a:rPr lang="es-ES" dirty="0" smtClean="0"/>
              <a:t> </a:t>
            </a:r>
            <a:r>
              <a:rPr lang="es-ES" dirty="0" err="1" smtClean="0"/>
              <a:t>consuming</a:t>
            </a:r>
            <a:endParaRPr lang="es-ES" dirty="0" smtClean="0"/>
          </a:p>
          <a:p>
            <a:pPr lvl="1"/>
            <a:r>
              <a:rPr lang="es-ES" dirty="0" err="1" smtClean="0"/>
              <a:t>Requirement</a:t>
            </a:r>
            <a:r>
              <a:rPr lang="es-ES" dirty="0" smtClean="0"/>
              <a:t>: </a:t>
            </a:r>
            <a:r>
              <a:rPr lang="es-ES" dirty="0" err="1" smtClean="0"/>
              <a:t>efficient</a:t>
            </a:r>
            <a:r>
              <a:rPr lang="es-ES" dirty="0" smtClean="0"/>
              <a:t> </a:t>
            </a:r>
            <a:r>
              <a:rPr lang="es-ES" dirty="0" err="1" smtClean="0"/>
              <a:t>generation</a:t>
            </a:r>
            <a:endParaRPr lang="es-ES" dirty="0" smtClean="0"/>
          </a:p>
          <a:p>
            <a:pPr lvl="2"/>
            <a:r>
              <a:rPr lang="es-ES" dirty="0" smtClean="0"/>
              <a:t>In </a:t>
            </a:r>
            <a:r>
              <a:rPr lang="es-ES" dirty="0" err="1" smtClean="0"/>
              <a:t>order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make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representation</a:t>
            </a:r>
            <a:endParaRPr lang="es-ES" dirty="0" smtClean="0"/>
          </a:p>
          <a:p>
            <a:pPr lvl="3"/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bottleneck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generation</a:t>
            </a:r>
            <a:r>
              <a:rPr lang="es-ES" dirty="0" smtClean="0"/>
              <a:t>, a </a:t>
            </a:r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representation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necessary</a:t>
            </a:r>
            <a:endParaRPr lang="es-ES" dirty="0" smtClean="0"/>
          </a:p>
          <a:p>
            <a:pPr lvl="2"/>
            <a:r>
              <a:rPr lang="es-ES" dirty="0" err="1" smtClean="0"/>
              <a:t>Bitstream</a:t>
            </a:r>
            <a:r>
              <a:rPr lang="es-ES" dirty="0" smtClean="0"/>
              <a:t> </a:t>
            </a:r>
            <a:r>
              <a:rPr lang="es-ES" dirty="0" err="1" smtClean="0"/>
              <a:t>extraction</a:t>
            </a:r>
            <a:endParaRPr lang="es-ES" dirty="0" smtClean="0"/>
          </a:p>
          <a:p>
            <a:pPr lvl="2"/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16BCB-5C2D-4108-A493-CC810A8C67E5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No es lo mismo un resumen corto (sacrificar información), que</a:t>
            </a:r>
            <a:r>
              <a:rPr lang="es-ES" baseline="0" dirty="0" smtClean="0"/>
              <a:t> un resumen medio/largo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16BCB-5C2D-4108-A493-CC810A8C67E5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80000"/>
              </a:lnSpc>
            </a:pPr>
            <a:r>
              <a:rPr lang="en-US" sz="2000" dirty="0" smtClean="0"/>
              <a:t>Different approaches depending on the type of summary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Image storyboard (few frames): mainly semantic coverage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Video skim (many frames): coverage but also avoiding unpleasant temporal artifacts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16BCB-5C2D-4108-A493-CC810A8C67E5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/>
              <a:t>Fits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idea of comic-</a:t>
            </a:r>
            <a:r>
              <a:rPr lang="es-ES" dirty="0" err="1" smtClean="0"/>
              <a:t>like</a:t>
            </a:r>
            <a:r>
              <a:rPr lang="es-ES" dirty="0" smtClean="0"/>
              <a:t> as </a:t>
            </a:r>
            <a:r>
              <a:rPr lang="es-ES" dirty="0" err="1" smtClean="0"/>
              <a:t>enhanced</a:t>
            </a:r>
            <a:r>
              <a:rPr lang="es-ES" dirty="0" smtClean="0"/>
              <a:t> </a:t>
            </a:r>
            <a:r>
              <a:rPr lang="es-ES" dirty="0" err="1" smtClean="0"/>
              <a:t>storyboard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16BCB-5C2D-4108-A493-CC810A8C67E5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15609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 hasCustomPrompt="1"/>
          </p:nvPr>
        </p:nvSpPr>
        <p:spPr>
          <a:xfrm>
            <a:off x="381000" y="2638673"/>
            <a:ext cx="8458200" cy="1222375"/>
          </a:xfrm>
        </p:spPr>
        <p:txBody>
          <a:bodyPr anchor="t"/>
          <a:lstStyle>
            <a:lvl1pPr>
              <a:defRPr cap="all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491880" y="3886200"/>
            <a:ext cx="5347320" cy="1703040"/>
          </a:xfrm>
        </p:spPr>
        <p:txBody>
          <a:bodyPr anchor="b"/>
          <a:lstStyle>
            <a:lvl1pPr marL="0" indent="0" algn="r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DBB-D63A-4099-933C-D867BF1B3BCA}" type="datetime1">
              <a:rPr lang="es-ES" smtClean="0"/>
              <a:pPr/>
              <a:t>17/12/2010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FA93-47DE-4AD2-A12E-CA90310183D3}" type="datetime1">
              <a:rPr lang="es-ES" smtClean="0"/>
              <a:pPr/>
              <a:t>17/12/2010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824536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D1F5864-4F84-4B78-B9BF-5D99E515AD9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3" y="6408712"/>
            <a:ext cx="7920879" cy="404664"/>
          </a:xfrm>
        </p:spPr>
        <p:txBody>
          <a:bodyPr anchor="ctr">
            <a:normAutofit/>
          </a:bodyPr>
          <a:lstStyle>
            <a:lvl1pPr algn="l">
              <a:buNone/>
              <a:defRPr sz="1200" b="1" cap="all" baseline="0"/>
            </a:lvl1pPr>
          </a:lstStyle>
          <a:p>
            <a:pPr lvl="0"/>
            <a:r>
              <a:rPr lang="en-US" dirty="0" smtClean="0"/>
              <a:t>Click to edit Section name</a:t>
            </a:r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rot="10800000">
            <a:off x="0" y="349862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763688" y="4149080"/>
            <a:ext cx="7090048" cy="12192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80475" y="2964255"/>
            <a:ext cx="8686800" cy="1184825"/>
          </a:xfrm>
        </p:spPr>
        <p:txBody>
          <a:bodyPr rtlCol="0" anchor="t"/>
          <a:lstStyle>
            <a:lvl1pPr algn="r">
              <a:defRPr cap="all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3" y="6408712"/>
            <a:ext cx="7920879" cy="404664"/>
          </a:xfrm>
        </p:spPr>
        <p:txBody>
          <a:bodyPr anchor="ctr">
            <a:normAutofit/>
          </a:bodyPr>
          <a:lstStyle>
            <a:lvl1pPr algn="l">
              <a:buNone/>
              <a:defRPr sz="1200" b="1" cap="all" baseline="0"/>
            </a:lvl1pPr>
          </a:lstStyle>
          <a:p>
            <a:pPr lvl="0"/>
            <a:r>
              <a:rPr lang="en-US" dirty="0" smtClean="0"/>
              <a:t>Click to edit Section name</a:t>
            </a:r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3951-6383-42F9-AE3C-E7B4495F5D0B}" type="datetime1">
              <a:rPr lang="es-ES" smtClean="0"/>
              <a:pPr/>
              <a:t>17/12/2010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D1F5864-4F84-4B78-B9BF-5D99E515AD9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DBB5-3D4E-4D2F-BDED-5D0E753D9974}" type="datetime1">
              <a:rPr lang="es-ES" smtClean="0"/>
              <a:pPr/>
              <a:t>17/12/2010</a:t>
            </a:fld>
            <a:endParaRPr lang="es-E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2297-0119-432C-9032-C0F137FD7E90}" type="datetime1">
              <a:rPr lang="es-ES" smtClean="0"/>
              <a:pPr/>
              <a:t>17/12/2010</a:t>
            </a:fld>
            <a:endParaRPr lang="es-E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217B-A3F5-43F6-A5C8-DF19DD9757A0}" type="datetime1">
              <a:rPr lang="es-ES" smtClean="0"/>
              <a:pPr/>
              <a:t>17/12/2010</a:t>
            </a:fld>
            <a:endParaRPr lang="es-E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83A8-5EC0-4E55-BBDB-3E96B03229A4}" type="datetime1">
              <a:rPr lang="es-ES" smtClean="0"/>
              <a:pPr/>
              <a:t>17/12/2010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329208" y="6452443"/>
            <a:ext cx="143448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00D516-4501-4338-B851-AE59B6D3889E}" type="datetime1">
              <a:rPr lang="es-ES" smtClean="0"/>
              <a:pPr/>
              <a:t>17/12/2010</a:t>
            </a:fld>
            <a:endParaRPr lang="es-E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1907704" y="6453336"/>
            <a:ext cx="6128320" cy="288032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1F5864-4F84-4B78-B9BF-5D99E515AD9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3056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273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273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none" baseline="0"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" pitchFamily="2" charset="2"/>
        <a:buChar char="§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" pitchFamily="2" charset="2"/>
        <a:buChar char="ú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" pitchFamily="2" charset="2"/>
        <a:buChar char="§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" pitchFamily="2" charset="2"/>
        <a:buChar char="§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" pitchFamily="2" charset="2"/>
        <a:buChar char="§"/>
        <a:defRPr kumimoji="0"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4.emf"/><Relationship Id="rId11" Type="http://schemas.openxmlformats.org/officeDocument/2006/relationships/image" Target="../media/image39.emf"/><Relationship Id="rId5" Type="http://schemas.openxmlformats.org/officeDocument/2006/relationships/image" Target="../media/image33.emf"/><Relationship Id="rId10" Type="http://schemas.openxmlformats.org/officeDocument/2006/relationships/image" Target="../media/image38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4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4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10" Type="http://schemas.openxmlformats.org/officeDocument/2006/relationships/image" Target="../media/image65.emf"/><Relationship Id="rId4" Type="http://schemas.openxmlformats.org/officeDocument/2006/relationships/image" Target="../media/image59.emf"/><Relationship Id="rId9" Type="http://schemas.openxmlformats.org/officeDocument/2006/relationships/image" Target="../media/image64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7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79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video" Target="file:///D:\work\Documentos\Doctorado\Tesis\presentacion\videos\example_ff.wmv" TargetMode="Externa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8.png"/><Relationship Id="rId2" Type="http://schemas.openxmlformats.org/officeDocument/2006/relationships/video" Target="file:///D:\work\Documentos\Doctorado\Tesis\presentacion\videos\example.wmv" TargetMode="Externa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video" Target="file:///D:\work\Documentos\Doctorado\Tesis\presentacion\videos\example_composite.wmv" TargetMode="External"/><Relationship Id="rId10" Type="http://schemas.openxmlformats.org/officeDocument/2006/relationships/image" Target="../media/image6.png"/><Relationship Id="rId4" Type="http://schemas.openxmlformats.org/officeDocument/2006/relationships/video" Target="file:///D:\work\Documentos\Doctorado\Tesis\presentacion\videos\example_vs.wmv" TargetMode="Externa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png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 SCALABLE APPROACH TO VIDEO SUMMARIZATION AND ADAPTATION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1880" y="4462264"/>
            <a:ext cx="5347320" cy="1703040"/>
          </a:xfrm>
        </p:spPr>
        <p:txBody>
          <a:bodyPr>
            <a:normAutofit/>
          </a:bodyPr>
          <a:lstStyle/>
          <a:p>
            <a:r>
              <a:rPr lang="es-ES" dirty="0" smtClean="0"/>
              <a:t>Luis </a:t>
            </a:r>
            <a:r>
              <a:rPr lang="es-ES" dirty="0" err="1" smtClean="0"/>
              <a:t>Herranz</a:t>
            </a:r>
            <a:r>
              <a:rPr lang="es-ES" dirty="0" smtClean="0"/>
              <a:t> Arribas</a:t>
            </a:r>
          </a:p>
          <a:p>
            <a:r>
              <a:rPr lang="es-ES" dirty="0" smtClean="0"/>
              <a:t>Supervisor: Dr. José M. Martínez Sánchez</a:t>
            </a:r>
          </a:p>
          <a:p>
            <a:endParaRPr lang="en-US" sz="1600" dirty="0" smtClean="0"/>
          </a:p>
          <a:p>
            <a:r>
              <a:rPr lang="en-US" sz="1600" dirty="0" smtClean="0"/>
              <a:t>Video Processing and Understanding Lab</a:t>
            </a:r>
          </a:p>
          <a:p>
            <a:r>
              <a:rPr lang="en-US" sz="1600" dirty="0" smtClean="0"/>
              <a:t>Universidad </a:t>
            </a:r>
            <a:r>
              <a:rPr lang="en-US" sz="1600" dirty="0" err="1" smtClean="0"/>
              <a:t>Aut</a:t>
            </a:r>
            <a:r>
              <a:rPr lang="es-ES" sz="1600" dirty="0" err="1" smtClean="0"/>
              <a:t>ónoma</a:t>
            </a:r>
            <a:r>
              <a:rPr lang="es-ES" sz="1600" dirty="0" smtClean="0"/>
              <a:t> de Madrid</a:t>
            </a:r>
            <a:endParaRPr lang="es-ES" sz="1600" dirty="0"/>
          </a:p>
        </p:txBody>
      </p:sp>
    </p:spTree>
  </p:cSld>
  <p:clrMapOvr>
    <a:masterClrMapping/>
  </p:clrMapOvr>
  <p:transition advTm="1137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Additional</a:t>
            </a:r>
            <a:r>
              <a:rPr lang="es-ES" dirty="0" smtClean="0"/>
              <a:t> </a:t>
            </a:r>
            <a:r>
              <a:rPr lang="es-ES" dirty="0" err="1" smtClean="0"/>
              <a:t>motivation</a:t>
            </a:r>
            <a:r>
              <a:rPr lang="es-ES" dirty="0" smtClean="0"/>
              <a:t>: </a:t>
            </a:r>
            <a:r>
              <a:rPr lang="es-ES" dirty="0" err="1" smtClean="0"/>
              <a:t>efficient</a:t>
            </a:r>
            <a:r>
              <a:rPr lang="es-ES" dirty="0" smtClean="0"/>
              <a:t> </a:t>
            </a:r>
            <a:r>
              <a:rPr lang="es-ES" dirty="0" err="1" smtClean="0"/>
              <a:t>analysis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Analysis</a:t>
            </a:r>
            <a:r>
              <a:rPr lang="es-ES" dirty="0" smtClean="0"/>
              <a:t> time</a:t>
            </a:r>
          </a:p>
          <a:p>
            <a:pPr lvl="1"/>
            <a:r>
              <a:rPr lang="es-ES" dirty="0" err="1" smtClean="0"/>
              <a:t>Summarization</a:t>
            </a:r>
            <a:r>
              <a:rPr lang="es-ES" dirty="0" smtClean="0"/>
              <a:t> </a:t>
            </a:r>
            <a:r>
              <a:rPr lang="es-ES" dirty="0" err="1" smtClean="0"/>
              <a:t>methods</a:t>
            </a:r>
            <a:r>
              <a:rPr lang="es-ES" dirty="0" smtClean="0"/>
              <a:t> are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fast</a:t>
            </a:r>
            <a:r>
              <a:rPr lang="es-ES" dirty="0" smtClean="0"/>
              <a:t> </a:t>
            </a:r>
            <a:r>
              <a:rPr lang="es-ES" dirty="0" err="1" smtClean="0"/>
              <a:t>enough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high</a:t>
            </a:r>
            <a:r>
              <a:rPr lang="es-ES" dirty="0" smtClean="0"/>
              <a:t> </a:t>
            </a:r>
            <a:r>
              <a:rPr lang="es-ES" dirty="0" err="1" smtClean="0"/>
              <a:t>resolution</a:t>
            </a:r>
            <a:r>
              <a:rPr lang="es-ES" dirty="0" smtClean="0"/>
              <a:t> videos</a:t>
            </a:r>
          </a:p>
          <a:p>
            <a:pPr lvl="2"/>
            <a:r>
              <a:rPr lang="es-ES" b="1" dirty="0" err="1" smtClean="0">
                <a:solidFill>
                  <a:srgbClr val="FF0000"/>
                </a:solidFill>
              </a:rPr>
              <a:t>How</a:t>
            </a:r>
            <a:r>
              <a:rPr lang="es-ES" b="1" dirty="0" smtClean="0">
                <a:solidFill>
                  <a:srgbClr val="FF0000"/>
                </a:solidFill>
              </a:rPr>
              <a:t> can </a:t>
            </a:r>
            <a:r>
              <a:rPr lang="es-ES" b="1" dirty="0" err="1" smtClean="0">
                <a:solidFill>
                  <a:srgbClr val="FF0000"/>
                </a:solidFill>
              </a:rPr>
              <a:t>we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make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the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summarization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algorithm</a:t>
            </a:r>
            <a:r>
              <a:rPr lang="es-ES" b="1" dirty="0" smtClean="0">
                <a:solidFill>
                  <a:srgbClr val="FF0000"/>
                </a:solidFill>
              </a:rPr>
              <a:t> more </a:t>
            </a:r>
            <a:r>
              <a:rPr lang="es-ES" b="1" dirty="0" err="1" smtClean="0">
                <a:solidFill>
                  <a:srgbClr val="FF0000"/>
                </a:solidFill>
              </a:rPr>
              <a:t>efficient</a:t>
            </a:r>
            <a:r>
              <a:rPr lang="es-ES" b="1" dirty="0" smtClean="0">
                <a:solidFill>
                  <a:srgbClr val="FF0000"/>
                </a:solidFill>
              </a:rPr>
              <a:t>?</a:t>
            </a:r>
            <a:endParaRPr lang="es-ES" dirty="0" smtClean="0"/>
          </a:p>
          <a:p>
            <a:pPr lvl="1"/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applications</a:t>
            </a:r>
            <a:r>
              <a:rPr lang="es-ES" dirty="0" smtClean="0"/>
              <a:t> </a:t>
            </a:r>
            <a:r>
              <a:rPr lang="es-ES" dirty="0" err="1" smtClean="0"/>
              <a:t>require</a:t>
            </a:r>
            <a:r>
              <a:rPr lang="es-ES" dirty="0" smtClean="0"/>
              <a:t> </a:t>
            </a:r>
            <a:r>
              <a:rPr lang="es-ES" dirty="0" err="1" smtClean="0"/>
              <a:t>low</a:t>
            </a:r>
            <a:r>
              <a:rPr lang="es-ES" dirty="0" smtClean="0"/>
              <a:t> </a:t>
            </a:r>
            <a:r>
              <a:rPr lang="es-ES" dirty="0" err="1" smtClean="0"/>
              <a:t>delay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response</a:t>
            </a:r>
          </a:p>
          <a:p>
            <a:pPr lvl="2"/>
            <a:r>
              <a:rPr lang="es-ES" b="1" dirty="0" err="1" smtClean="0">
                <a:solidFill>
                  <a:srgbClr val="FF0000"/>
                </a:solidFill>
              </a:rPr>
              <a:t>How</a:t>
            </a:r>
            <a:r>
              <a:rPr lang="es-ES" b="1" dirty="0" smtClean="0">
                <a:solidFill>
                  <a:srgbClr val="FF0000"/>
                </a:solidFill>
              </a:rPr>
              <a:t> can </a:t>
            </a:r>
            <a:r>
              <a:rPr lang="es-ES" b="1" dirty="0" err="1" smtClean="0">
                <a:solidFill>
                  <a:srgbClr val="FF0000"/>
                </a:solidFill>
              </a:rPr>
              <a:t>we</a:t>
            </a:r>
            <a:r>
              <a:rPr lang="es-ES" b="1" dirty="0" smtClean="0">
                <a:solidFill>
                  <a:srgbClr val="FF0000"/>
                </a:solidFill>
              </a:rPr>
              <a:t> reduce </a:t>
            </a:r>
            <a:r>
              <a:rPr lang="es-ES" b="1" dirty="0" err="1" smtClean="0">
                <a:solidFill>
                  <a:srgbClr val="FF0000"/>
                </a:solidFill>
              </a:rPr>
              <a:t>the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processing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delay</a:t>
            </a:r>
            <a:r>
              <a:rPr lang="es-ES" b="1" dirty="0" smtClean="0">
                <a:solidFill>
                  <a:srgbClr val="FF0000"/>
                </a:solidFill>
              </a:rPr>
              <a:t>?</a:t>
            </a:r>
          </a:p>
          <a:p>
            <a:pPr lvl="2"/>
            <a:endParaRPr lang="es-ES" b="1" dirty="0" smtClean="0">
              <a:solidFill>
                <a:srgbClr val="FF0000"/>
              </a:solidFill>
            </a:endParaRPr>
          </a:p>
          <a:p>
            <a:pPr lvl="2"/>
            <a:r>
              <a:rPr lang="es-ES" b="1" dirty="0" err="1" smtClean="0">
                <a:solidFill>
                  <a:srgbClr val="FF0000"/>
                </a:solidFill>
              </a:rPr>
              <a:t>Is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it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possible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to</a:t>
            </a:r>
            <a:r>
              <a:rPr lang="es-ES" b="1" dirty="0" smtClean="0">
                <a:solidFill>
                  <a:srgbClr val="FF0000"/>
                </a:solidFill>
              </a:rPr>
              <a:t> use </a:t>
            </a:r>
            <a:r>
              <a:rPr lang="es-ES" b="1" dirty="0" err="1" smtClean="0">
                <a:solidFill>
                  <a:srgbClr val="FF0000"/>
                </a:solidFill>
              </a:rPr>
              <a:t>scalable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bitstreams</a:t>
            </a:r>
            <a:r>
              <a:rPr lang="es-ES" b="1" dirty="0" smtClean="0">
                <a:solidFill>
                  <a:srgbClr val="FF0000"/>
                </a:solidFill>
              </a:rPr>
              <a:t> and </a:t>
            </a:r>
            <a:r>
              <a:rPr lang="es-ES" b="1" dirty="0" err="1" smtClean="0">
                <a:solidFill>
                  <a:srgbClr val="FF0000"/>
                </a:solidFill>
              </a:rPr>
              <a:t>extraction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to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generate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summaries</a:t>
            </a:r>
            <a:r>
              <a:rPr lang="es-ES" b="1" dirty="0" smtClean="0">
                <a:solidFill>
                  <a:srgbClr val="FF0000"/>
                </a:solidFill>
              </a:rPr>
              <a:t>?</a:t>
            </a:r>
          </a:p>
          <a:p>
            <a:pPr lvl="2"/>
            <a:r>
              <a:rPr lang="es-ES" b="1" dirty="0" smtClean="0">
                <a:solidFill>
                  <a:srgbClr val="FF0000"/>
                </a:solidFill>
              </a:rPr>
              <a:t>Can </a:t>
            </a:r>
            <a:r>
              <a:rPr lang="es-ES" b="1" dirty="0" err="1" smtClean="0">
                <a:solidFill>
                  <a:srgbClr val="FF0000"/>
                </a:solidFill>
              </a:rPr>
              <a:t>we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integrate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summarization</a:t>
            </a:r>
            <a:r>
              <a:rPr lang="es-ES" b="1" dirty="0" smtClean="0">
                <a:solidFill>
                  <a:srgbClr val="FF0000"/>
                </a:solidFill>
              </a:rPr>
              <a:t> and </a:t>
            </a:r>
            <a:r>
              <a:rPr lang="es-ES" b="1" dirty="0" err="1" smtClean="0">
                <a:solidFill>
                  <a:srgbClr val="FF0000"/>
                </a:solidFill>
              </a:rPr>
              <a:t>adaptation</a:t>
            </a:r>
            <a:r>
              <a:rPr lang="es-ES" b="1" dirty="0" smtClean="0">
                <a:solidFill>
                  <a:srgbClr val="FF0000"/>
                </a:solidFill>
              </a:rPr>
              <a:t>?</a:t>
            </a:r>
          </a:p>
          <a:p>
            <a:pPr lvl="2"/>
            <a:r>
              <a:rPr lang="es-ES" b="1" dirty="0" smtClean="0">
                <a:solidFill>
                  <a:srgbClr val="FF0000"/>
                </a:solidFill>
              </a:rPr>
              <a:t>Can </a:t>
            </a:r>
            <a:r>
              <a:rPr lang="es-ES" b="1" dirty="0" err="1" smtClean="0">
                <a:solidFill>
                  <a:srgbClr val="FF0000"/>
                </a:solidFill>
              </a:rPr>
              <a:t>we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create</a:t>
            </a:r>
            <a:r>
              <a:rPr lang="es-ES" b="1" dirty="0" smtClean="0">
                <a:solidFill>
                  <a:srgbClr val="FF0000"/>
                </a:solidFill>
              </a:rPr>
              <a:t> a </a:t>
            </a:r>
            <a:r>
              <a:rPr lang="es-ES" b="1" dirty="0" err="1" smtClean="0">
                <a:solidFill>
                  <a:srgbClr val="FF0000"/>
                </a:solidFill>
              </a:rPr>
              <a:t>scalable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representation</a:t>
            </a:r>
            <a:r>
              <a:rPr lang="es-ES" b="1" dirty="0" smtClean="0">
                <a:solidFill>
                  <a:srgbClr val="FF0000"/>
                </a:solidFill>
              </a:rPr>
              <a:t> of a video </a:t>
            </a:r>
            <a:r>
              <a:rPr lang="es-ES" b="1" dirty="0" err="1" smtClean="0">
                <a:solidFill>
                  <a:srgbClr val="FF0000"/>
                </a:solidFill>
              </a:rPr>
              <a:t>summary</a:t>
            </a:r>
            <a:r>
              <a:rPr lang="es-ES" b="1" dirty="0" smtClean="0">
                <a:solidFill>
                  <a:srgbClr val="FF0000"/>
                </a:solidFill>
              </a:rPr>
              <a:t>?</a:t>
            </a:r>
          </a:p>
          <a:p>
            <a:pPr lvl="2"/>
            <a:endParaRPr lang="es-ES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Introduction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p:transition advTm="669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Using</a:t>
            </a:r>
            <a:r>
              <a:rPr lang="es-ES" dirty="0" smtClean="0"/>
              <a:t> </a:t>
            </a:r>
            <a:r>
              <a:rPr lang="es-ES" dirty="0" err="1" smtClean="0"/>
              <a:t>bitstream</a:t>
            </a:r>
            <a:r>
              <a:rPr lang="es-ES" dirty="0" smtClean="0"/>
              <a:t> </a:t>
            </a:r>
            <a:r>
              <a:rPr lang="es-ES" dirty="0" err="1" smtClean="0"/>
              <a:t>extraction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generate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endParaRPr lang="es-ES" dirty="0" smtClean="0"/>
          </a:p>
          <a:p>
            <a:r>
              <a:rPr lang="es-ES" dirty="0" err="1" smtClean="0"/>
              <a:t>Integrated</a:t>
            </a:r>
            <a:r>
              <a:rPr lang="es-ES" dirty="0" smtClean="0"/>
              <a:t> </a:t>
            </a:r>
            <a:r>
              <a:rPr lang="es-ES" dirty="0" err="1" smtClean="0"/>
              <a:t>summarization</a:t>
            </a:r>
            <a:r>
              <a:rPr lang="es-ES" dirty="0" smtClean="0"/>
              <a:t> and </a:t>
            </a:r>
            <a:r>
              <a:rPr lang="es-ES" dirty="0" err="1" smtClean="0"/>
              <a:t>adaptation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Integrated summarization and adaptation using SVC</a:t>
            </a:r>
            <a:endParaRPr lang="es-ES" dirty="0"/>
          </a:p>
        </p:txBody>
      </p:sp>
    </p:spTree>
  </p:cSld>
  <p:clrMapOvr>
    <a:masterClrMapping/>
  </p:clrMapOvr>
  <p:transition advTm="210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Semantic</a:t>
            </a:r>
            <a:r>
              <a:rPr lang="es-ES" dirty="0" smtClean="0"/>
              <a:t> use of </a:t>
            </a:r>
            <a:r>
              <a:rPr lang="es-ES" dirty="0" err="1" smtClean="0"/>
              <a:t>bitstream</a:t>
            </a:r>
            <a:r>
              <a:rPr lang="es-ES" dirty="0" smtClean="0"/>
              <a:t> </a:t>
            </a:r>
            <a:r>
              <a:rPr lang="es-ES" dirty="0" err="1" smtClean="0"/>
              <a:t>extraction</a:t>
            </a:r>
            <a:endParaRPr lang="es-E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Related work</a:t>
            </a:r>
          </a:p>
          <a:p>
            <a:pPr lvl="1"/>
            <a:r>
              <a:rPr lang="en-US" dirty="0" smtClean="0"/>
              <a:t>Scalable coding </a:t>
            </a:r>
            <a:r>
              <a:rPr lang="en-US" sz="1600" dirty="0" smtClean="0"/>
              <a:t>[MPEG-2 1994, Ohm 1994, Li 2001, Schwarz 2007]</a:t>
            </a:r>
          </a:p>
          <a:p>
            <a:pPr lvl="1"/>
            <a:r>
              <a:rPr lang="en-US" dirty="0" err="1" smtClean="0"/>
              <a:t>Bitstream</a:t>
            </a:r>
            <a:r>
              <a:rPr lang="en-US" dirty="0" smtClean="0"/>
              <a:t> description languages (XML-based adaptation)</a:t>
            </a:r>
          </a:p>
          <a:p>
            <a:pPr lvl="2"/>
            <a:r>
              <a:rPr lang="en-US" dirty="0" smtClean="0"/>
              <a:t>MPEG-21 DIA and BSDL </a:t>
            </a:r>
            <a:r>
              <a:rPr lang="en-US" sz="1600" dirty="0" smtClean="0"/>
              <a:t>[ITU/ISO 2003, </a:t>
            </a:r>
            <a:r>
              <a:rPr lang="en-US" sz="1600" dirty="0" err="1" smtClean="0"/>
              <a:t>Vetro</a:t>
            </a:r>
            <a:r>
              <a:rPr lang="en-US" sz="1600" dirty="0" smtClean="0"/>
              <a:t> 2004, </a:t>
            </a:r>
            <a:r>
              <a:rPr lang="en-US" sz="1600" dirty="0" err="1" smtClean="0"/>
              <a:t>Devillers</a:t>
            </a:r>
            <a:r>
              <a:rPr lang="en-US" sz="1600" dirty="0" smtClean="0"/>
              <a:t> et al. 2005]</a:t>
            </a:r>
          </a:p>
          <a:p>
            <a:pPr lvl="1"/>
            <a:r>
              <a:rPr lang="en-US" dirty="0" err="1" smtClean="0"/>
              <a:t>Bitstream</a:t>
            </a:r>
            <a:r>
              <a:rPr lang="en-US" dirty="0" smtClean="0"/>
              <a:t> customization in the context of (semantic) adaptation</a:t>
            </a:r>
          </a:p>
          <a:p>
            <a:pPr lvl="2"/>
            <a:r>
              <a:rPr lang="es-ES" dirty="0" err="1" smtClean="0"/>
              <a:t>Motion</a:t>
            </a:r>
            <a:r>
              <a:rPr lang="es-ES" dirty="0" smtClean="0"/>
              <a:t> </a:t>
            </a:r>
            <a:r>
              <a:rPr lang="es-ES" dirty="0" err="1" smtClean="0"/>
              <a:t>energy-based</a:t>
            </a:r>
            <a:r>
              <a:rPr lang="es-ES" dirty="0" smtClean="0"/>
              <a:t> </a:t>
            </a:r>
            <a:r>
              <a:rPr lang="es-ES" dirty="0" err="1" smtClean="0"/>
              <a:t>frame</a:t>
            </a:r>
            <a:r>
              <a:rPr lang="es-ES" dirty="0" smtClean="0"/>
              <a:t> </a:t>
            </a:r>
            <a:r>
              <a:rPr lang="es-ES" dirty="0" err="1" smtClean="0"/>
              <a:t>dropping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H.264/AVC </a:t>
            </a:r>
            <a:r>
              <a:rPr lang="es-ES" sz="1600" dirty="0" smtClean="0"/>
              <a:t>[</a:t>
            </a:r>
            <a:r>
              <a:rPr lang="es-ES" sz="1600" dirty="0" err="1" smtClean="0"/>
              <a:t>Gang</a:t>
            </a:r>
            <a:r>
              <a:rPr lang="es-ES" sz="1600" dirty="0" smtClean="0"/>
              <a:t> 2004]</a:t>
            </a:r>
            <a:endParaRPr lang="en-US" sz="2000" dirty="0" smtClean="0"/>
          </a:p>
          <a:p>
            <a:pPr lvl="2"/>
            <a:r>
              <a:rPr lang="en-US" dirty="0" smtClean="0"/>
              <a:t>Shot based</a:t>
            </a:r>
            <a:r>
              <a:rPr lang="zh-TW" altLang="es-ES" dirty="0" smtClean="0"/>
              <a:t> </a:t>
            </a:r>
            <a:r>
              <a:rPr lang="es-ES" altLang="zh-TW" dirty="0" err="1" smtClean="0"/>
              <a:t>adaptation</a:t>
            </a:r>
            <a:r>
              <a:rPr lang="es-ES" altLang="zh-TW" dirty="0" smtClean="0"/>
              <a:t> </a:t>
            </a:r>
            <a:r>
              <a:rPr lang="es-ES" altLang="zh-TW" dirty="0" err="1" smtClean="0"/>
              <a:t>using</a:t>
            </a:r>
            <a:r>
              <a:rPr lang="es-ES" altLang="zh-TW" dirty="0" smtClean="0"/>
              <a:t> MPEG-21 BSDL and </a:t>
            </a:r>
            <a:r>
              <a:rPr lang="es-ES" altLang="zh-TW" dirty="0" err="1" smtClean="0"/>
              <a:t>metadata</a:t>
            </a:r>
            <a:r>
              <a:rPr lang="en-US" dirty="0" smtClean="0"/>
              <a:t> </a:t>
            </a:r>
            <a:r>
              <a:rPr lang="es-ES" altLang="zh-TW" sz="1600" dirty="0" smtClean="0"/>
              <a:t>[</a:t>
            </a:r>
            <a:r>
              <a:rPr lang="en-US" sz="1600" dirty="0" err="1" smtClean="0"/>
              <a:t>DeBruyne</a:t>
            </a:r>
            <a:r>
              <a:rPr lang="en-US" sz="1600" dirty="0" smtClean="0"/>
              <a:t> et al. 2007</a:t>
            </a:r>
            <a:r>
              <a:rPr lang="es-ES" altLang="zh-TW" sz="1600" dirty="0" smtClean="0"/>
              <a:t>]</a:t>
            </a:r>
            <a:endParaRPr lang="es-ES" altLang="zh-TW" dirty="0" smtClean="0"/>
          </a:p>
          <a:p>
            <a:pPr lvl="2"/>
            <a:r>
              <a:rPr lang="en-US" dirty="0" smtClean="0"/>
              <a:t>ROI-based</a:t>
            </a:r>
            <a:r>
              <a:rPr lang="es-ES" dirty="0" smtClean="0"/>
              <a:t> </a:t>
            </a:r>
            <a:r>
              <a:rPr lang="es-ES" altLang="zh-TW" dirty="0" err="1" smtClean="0"/>
              <a:t>adaptation</a:t>
            </a:r>
            <a:r>
              <a:rPr lang="en-US" dirty="0" smtClean="0"/>
              <a:t> </a:t>
            </a:r>
            <a:r>
              <a:rPr lang="es-ES" altLang="zh-TW" sz="1600" dirty="0" smtClean="0"/>
              <a:t>[Kim et al. 2006, </a:t>
            </a:r>
            <a:r>
              <a:rPr lang="en-US" sz="1600" dirty="0" err="1" smtClean="0"/>
              <a:t>DeSchriver</a:t>
            </a:r>
            <a:r>
              <a:rPr lang="en-US" sz="1600" dirty="0" smtClean="0"/>
              <a:t> et al. 2007,</a:t>
            </a:r>
            <a:r>
              <a:rPr lang="es-ES" sz="1600" dirty="0" smtClean="0"/>
              <a:t> </a:t>
            </a:r>
            <a:r>
              <a:rPr lang="es-ES" sz="1600" dirty="0" err="1" smtClean="0"/>
              <a:t>Grois</a:t>
            </a:r>
            <a:r>
              <a:rPr lang="es-ES" sz="1600" dirty="0" smtClean="0"/>
              <a:t> et al. 2010]</a:t>
            </a:r>
            <a:endParaRPr lang="es-ES" altLang="zh-TW" sz="2000" dirty="0" smtClean="0"/>
          </a:p>
          <a:p>
            <a:r>
              <a:rPr lang="en-US" dirty="0" smtClean="0"/>
              <a:t>Proposal</a:t>
            </a:r>
          </a:p>
          <a:p>
            <a:pPr lvl="1"/>
            <a:r>
              <a:rPr lang="en-US" dirty="0" smtClean="0"/>
              <a:t>Separate explicitly analysis and generation in video summarization</a:t>
            </a:r>
          </a:p>
          <a:p>
            <a:pPr lvl="1"/>
            <a:r>
              <a:rPr lang="en-US" dirty="0" smtClean="0"/>
              <a:t>Use of </a:t>
            </a:r>
            <a:r>
              <a:rPr lang="en-US" dirty="0" err="1" smtClean="0"/>
              <a:t>bitstream</a:t>
            </a:r>
            <a:r>
              <a:rPr lang="en-US" dirty="0" smtClean="0"/>
              <a:t> extraction in the generation stage</a:t>
            </a:r>
          </a:p>
          <a:p>
            <a:pPr lvl="2"/>
            <a:r>
              <a:rPr lang="en-US" dirty="0" smtClean="0"/>
              <a:t>H.264/AVC (and also MPEG-1/2)</a:t>
            </a:r>
          </a:p>
          <a:p>
            <a:pPr lvl="1"/>
            <a:r>
              <a:rPr lang="en-US" dirty="0" smtClean="0"/>
              <a:t>Summarization model to represent the summaries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Integrated</a:t>
            </a:r>
            <a:r>
              <a:rPr lang="es-ES" dirty="0" smtClean="0"/>
              <a:t> </a:t>
            </a:r>
            <a:r>
              <a:rPr lang="es-ES" dirty="0" err="1" smtClean="0"/>
              <a:t>summarization</a:t>
            </a:r>
            <a:r>
              <a:rPr lang="es-ES" dirty="0" smtClean="0"/>
              <a:t> and </a:t>
            </a:r>
            <a:r>
              <a:rPr lang="es-ES" dirty="0" err="1" smtClean="0"/>
              <a:t>adaptation</a:t>
            </a:r>
            <a:r>
              <a:rPr lang="es-ES" dirty="0" smtClean="0"/>
              <a:t>. </a:t>
            </a:r>
            <a:r>
              <a:rPr lang="es-ES" dirty="0" err="1" smtClean="0"/>
              <a:t>bitstream</a:t>
            </a:r>
            <a:r>
              <a:rPr lang="es-ES" dirty="0" smtClean="0"/>
              <a:t> </a:t>
            </a:r>
            <a:r>
              <a:rPr lang="es-ES" dirty="0" err="1" smtClean="0"/>
              <a:t>extraction</a:t>
            </a:r>
            <a:r>
              <a:rPr lang="es-ES" dirty="0" smtClean="0"/>
              <a:t> and </a:t>
            </a:r>
            <a:r>
              <a:rPr lang="es-ES" dirty="0" err="1" smtClean="0"/>
              <a:t>summaries</a:t>
            </a:r>
            <a:endParaRPr lang="es-ES" dirty="0" smtClean="0"/>
          </a:p>
        </p:txBody>
      </p:sp>
    </p:spTree>
    <p:custDataLst>
      <p:tags r:id="rId1"/>
    </p:custDataLst>
  </p:cSld>
  <p:clrMapOvr>
    <a:masterClrMapping/>
  </p:clrMapOvr>
  <p:transition advTm="1160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Proposed</a:t>
            </a:r>
            <a:r>
              <a:rPr lang="es-ES" dirty="0" smtClean="0"/>
              <a:t> </a:t>
            </a:r>
            <a:r>
              <a:rPr lang="es-ES" dirty="0" err="1" smtClean="0"/>
              <a:t>framework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summarization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Conventional framework</a:t>
            </a:r>
          </a:p>
          <a:p>
            <a:pPr lvl="1"/>
            <a:r>
              <a:rPr lang="en-US" b="1" dirty="0" smtClean="0"/>
              <a:t>PIXEL </a:t>
            </a:r>
            <a:r>
              <a:rPr lang="en-US" dirty="0" smtClean="0"/>
              <a:t>oriented (uncompressed frames)</a:t>
            </a:r>
          </a:p>
          <a:p>
            <a:pPr lvl="1"/>
            <a:r>
              <a:rPr lang="en-US" dirty="0" smtClean="0"/>
              <a:t>Generation by </a:t>
            </a:r>
            <a:r>
              <a:rPr lang="en-US" b="1" dirty="0" smtClean="0"/>
              <a:t>TRANSCODING</a:t>
            </a:r>
          </a:p>
          <a:p>
            <a:pPr lvl="1"/>
            <a:r>
              <a:rPr lang="en-US" dirty="0" smtClean="0"/>
              <a:t>Unit for analysis and generation: </a:t>
            </a:r>
            <a:r>
              <a:rPr lang="en-US" b="1" dirty="0" smtClean="0"/>
              <a:t>FRAME</a:t>
            </a:r>
          </a:p>
          <a:p>
            <a:r>
              <a:rPr lang="en-US" dirty="0" smtClean="0"/>
              <a:t>Proposed framework (embedded summaries)</a:t>
            </a:r>
          </a:p>
          <a:p>
            <a:pPr lvl="1"/>
            <a:r>
              <a:rPr lang="en-US" b="1" dirty="0" smtClean="0"/>
              <a:t>CODING</a:t>
            </a:r>
            <a:r>
              <a:rPr lang="en-US" dirty="0" smtClean="0"/>
              <a:t> oriented </a:t>
            </a:r>
          </a:p>
          <a:p>
            <a:pPr lvl="1"/>
            <a:r>
              <a:rPr lang="en-US" dirty="0" smtClean="0"/>
              <a:t>Generation by </a:t>
            </a:r>
            <a:r>
              <a:rPr lang="en-US" b="1" dirty="0" smtClean="0"/>
              <a:t>EXTRACTION</a:t>
            </a:r>
          </a:p>
          <a:p>
            <a:pPr lvl="1"/>
            <a:r>
              <a:rPr lang="en-US" dirty="0" smtClean="0"/>
              <a:t>Unit for analysis and generation: </a:t>
            </a:r>
            <a:r>
              <a:rPr lang="en-US" b="1" dirty="0" smtClean="0"/>
              <a:t>SUMMARIZATION UNIT </a:t>
            </a:r>
            <a:r>
              <a:rPr lang="en-US" dirty="0" smtClean="0"/>
              <a:t>(e.g. GOP)</a:t>
            </a:r>
          </a:p>
          <a:p>
            <a:r>
              <a:rPr lang="en-US" dirty="0" smtClean="0"/>
              <a:t>Proposed representation model: </a:t>
            </a:r>
            <a:r>
              <a:rPr lang="en-US" b="1" dirty="0" smtClean="0"/>
              <a:t>SUMMARIZATION CURVE</a:t>
            </a:r>
          </a:p>
          <a:p>
            <a:pPr lvl="1"/>
            <a:r>
              <a:rPr lang="en-US" dirty="0" smtClean="0"/>
              <a:t>For each summarization unit (SU):</a:t>
            </a:r>
          </a:p>
          <a:p>
            <a:pPr lvl="2"/>
            <a:r>
              <a:rPr lang="en-US" dirty="0" smtClean="0"/>
              <a:t>Temporal level included (0,…,</a:t>
            </a:r>
            <a:r>
              <a:rPr lang="en-US" i="1" dirty="0" smtClean="0"/>
              <a:t>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Level -1 means SU skipped in the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Integrated</a:t>
            </a:r>
            <a:r>
              <a:rPr lang="es-ES" dirty="0" smtClean="0"/>
              <a:t> </a:t>
            </a:r>
            <a:r>
              <a:rPr lang="es-ES" dirty="0" err="1" smtClean="0"/>
              <a:t>summarization</a:t>
            </a:r>
            <a:r>
              <a:rPr lang="es-ES" dirty="0" smtClean="0"/>
              <a:t> and </a:t>
            </a:r>
            <a:r>
              <a:rPr lang="es-ES" dirty="0" err="1" smtClean="0"/>
              <a:t>adaptation</a:t>
            </a:r>
            <a:r>
              <a:rPr lang="es-ES" dirty="0" smtClean="0"/>
              <a:t>. </a:t>
            </a:r>
            <a:r>
              <a:rPr lang="es-ES" dirty="0" err="1" smtClean="0"/>
              <a:t>bitstream</a:t>
            </a:r>
            <a:r>
              <a:rPr lang="es-ES" dirty="0" smtClean="0"/>
              <a:t> </a:t>
            </a:r>
            <a:r>
              <a:rPr lang="es-ES" dirty="0" err="1" smtClean="0"/>
              <a:t>extraction</a:t>
            </a:r>
            <a:r>
              <a:rPr lang="es-ES" dirty="0" smtClean="0"/>
              <a:t> and </a:t>
            </a:r>
            <a:r>
              <a:rPr lang="es-ES" dirty="0" err="1" smtClean="0"/>
              <a:t>summaries</a:t>
            </a:r>
            <a:endParaRPr lang="es-ES" dirty="0" smtClean="0"/>
          </a:p>
        </p:txBody>
      </p:sp>
    </p:spTree>
    <p:custDataLst>
      <p:tags r:id="rId1"/>
    </p:custDataLst>
  </p:cSld>
  <p:clrMapOvr>
    <a:masterClrMapping/>
  </p:clrMapOvr>
  <p:transition advTm="1159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Summarization</a:t>
            </a:r>
            <a:r>
              <a:rPr lang="es-ES" dirty="0" smtClean="0"/>
              <a:t> </a:t>
            </a:r>
            <a:r>
              <a:rPr lang="es-ES" dirty="0" err="1" smtClean="0"/>
              <a:t>units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Example</a:t>
            </a:r>
            <a:r>
              <a:rPr lang="es-ES" dirty="0" smtClean="0"/>
              <a:t>: H.264 </a:t>
            </a:r>
            <a:r>
              <a:rPr lang="es-ES" dirty="0" err="1" smtClean="0"/>
              <a:t>hierarchical</a:t>
            </a:r>
            <a:r>
              <a:rPr lang="es-ES" dirty="0" smtClean="0"/>
              <a:t> B </a:t>
            </a:r>
            <a:r>
              <a:rPr lang="es-ES" dirty="0" err="1" smtClean="0"/>
              <a:t>frames</a:t>
            </a:r>
            <a:r>
              <a:rPr lang="es-ES" dirty="0" smtClean="0"/>
              <a:t> , GOP 8 </a:t>
            </a:r>
            <a:r>
              <a:rPr lang="es-ES" dirty="0" err="1" smtClean="0"/>
              <a:t>frames</a:t>
            </a:r>
            <a:r>
              <a:rPr lang="es-ES" dirty="0" smtClean="0"/>
              <a:t> (4 </a:t>
            </a:r>
            <a:r>
              <a:rPr lang="es-ES" dirty="0" err="1" smtClean="0"/>
              <a:t>levels</a:t>
            </a:r>
            <a:r>
              <a:rPr lang="es-ES" dirty="0" smtClean="0"/>
              <a:t>)</a:t>
            </a:r>
          </a:p>
          <a:p>
            <a:pPr lvl="1"/>
            <a:r>
              <a:rPr lang="es-ES" dirty="0" err="1" smtClean="0"/>
              <a:t>Limitation</a:t>
            </a:r>
            <a:r>
              <a:rPr lang="es-ES" dirty="0" smtClean="0"/>
              <a:t>: </a:t>
            </a:r>
            <a:r>
              <a:rPr lang="es-ES" dirty="0" err="1" smtClean="0"/>
              <a:t>precision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select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arbitrary</a:t>
            </a:r>
            <a:r>
              <a:rPr lang="es-ES" dirty="0" smtClean="0"/>
              <a:t> </a:t>
            </a:r>
            <a:r>
              <a:rPr lang="es-ES" dirty="0" err="1" smtClean="0"/>
              <a:t>frame</a:t>
            </a:r>
            <a:r>
              <a:rPr lang="es-ES" dirty="0" smtClean="0"/>
              <a:t>: 8 </a:t>
            </a:r>
            <a:r>
              <a:rPr lang="es-ES" dirty="0" err="1" smtClean="0"/>
              <a:t>frames</a:t>
            </a:r>
            <a:r>
              <a:rPr lang="es-ES" dirty="0" smtClean="0"/>
              <a:t> (GOP </a:t>
            </a:r>
            <a:r>
              <a:rPr lang="es-ES" dirty="0" err="1" smtClean="0"/>
              <a:t>size</a:t>
            </a:r>
            <a:r>
              <a:rPr lang="es-ES" dirty="0" smtClean="0"/>
              <a:t>)</a:t>
            </a:r>
          </a:p>
          <a:p>
            <a:pPr lvl="2"/>
            <a:r>
              <a:rPr lang="es-ES" dirty="0" err="1" smtClean="0"/>
              <a:t>However</a:t>
            </a:r>
            <a:r>
              <a:rPr lang="es-ES" dirty="0" smtClean="0"/>
              <a:t>,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important</a:t>
            </a:r>
            <a:r>
              <a:rPr lang="es-ES" dirty="0" smtClean="0"/>
              <a:t> in </a:t>
            </a:r>
            <a:r>
              <a:rPr lang="es-ES" dirty="0" err="1" smtClean="0"/>
              <a:t>practice</a:t>
            </a:r>
            <a:r>
              <a:rPr lang="es-ES" dirty="0" smtClean="0"/>
              <a:t> </a:t>
            </a: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analysis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designed</a:t>
            </a:r>
            <a:r>
              <a:rPr lang="es-ES" dirty="0" smtClean="0"/>
              <a:t> </a:t>
            </a:r>
            <a:r>
              <a:rPr lang="es-ES" dirty="0" err="1" smtClean="0"/>
              <a:t>properly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Integrated</a:t>
            </a:r>
            <a:r>
              <a:rPr lang="es-ES" dirty="0" smtClean="0"/>
              <a:t> </a:t>
            </a:r>
            <a:r>
              <a:rPr lang="es-ES" dirty="0" err="1" smtClean="0"/>
              <a:t>summarization</a:t>
            </a:r>
            <a:r>
              <a:rPr lang="es-ES" dirty="0" smtClean="0"/>
              <a:t> and </a:t>
            </a:r>
            <a:r>
              <a:rPr lang="es-ES" dirty="0" err="1" smtClean="0"/>
              <a:t>adaptation</a:t>
            </a:r>
            <a:r>
              <a:rPr lang="es-ES" dirty="0" smtClean="0"/>
              <a:t>. </a:t>
            </a:r>
            <a:r>
              <a:rPr lang="es-ES" dirty="0" err="1" smtClean="0"/>
              <a:t>bitstream</a:t>
            </a:r>
            <a:r>
              <a:rPr lang="es-ES" dirty="0" smtClean="0"/>
              <a:t> </a:t>
            </a:r>
            <a:r>
              <a:rPr lang="es-ES" dirty="0" err="1" smtClean="0"/>
              <a:t>extraction</a:t>
            </a:r>
            <a:r>
              <a:rPr lang="es-ES" dirty="0" smtClean="0"/>
              <a:t> and </a:t>
            </a:r>
            <a:r>
              <a:rPr lang="es-ES" dirty="0" err="1" smtClean="0"/>
              <a:t>summaries</a:t>
            </a:r>
            <a:endParaRPr lang="es-ES" dirty="0" smtClean="0"/>
          </a:p>
        </p:txBody>
      </p:sp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573016"/>
            <a:ext cx="4359595" cy="82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574058"/>
            <a:ext cx="4359595" cy="117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576910"/>
            <a:ext cx="4359595" cy="124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6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577816"/>
            <a:ext cx="4359595" cy="125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3681360"/>
            <a:ext cx="4359595" cy="107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9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8454" y="3578820"/>
            <a:ext cx="4359595" cy="227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203848" y="2636912"/>
            <a:ext cx="2992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err="1" smtClean="0">
                <a:solidFill>
                  <a:srgbClr val="04617B"/>
                </a:solidFill>
              </a:rPr>
              <a:t>Closed</a:t>
            </a:r>
            <a:r>
              <a:rPr lang="es-ES" sz="2400" dirty="0" smtClean="0">
                <a:solidFill>
                  <a:srgbClr val="04617B"/>
                </a:solidFill>
              </a:rPr>
              <a:t> </a:t>
            </a:r>
            <a:r>
              <a:rPr lang="es-ES" sz="2400" dirty="0" err="1" smtClean="0">
                <a:solidFill>
                  <a:srgbClr val="04617B"/>
                </a:solidFill>
              </a:rPr>
              <a:t>GOPs</a:t>
            </a:r>
            <a:endParaRPr lang="es-ES" sz="2400" dirty="0" smtClean="0">
              <a:solidFill>
                <a:srgbClr val="04617B"/>
              </a:solidFill>
            </a:endParaRPr>
          </a:p>
          <a:p>
            <a:pPr algn="ctr"/>
            <a:r>
              <a:rPr lang="es-ES" sz="2400" dirty="0" smtClean="0">
                <a:solidFill>
                  <a:srgbClr val="04617B"/>
                </a:solidFill>
              </a:rPr>
              <a:t>(IDR, non-</a:t>
            </a:r>
            <a:r>
              <a:rPr lang="es-ES" sz="2400" dirty="0" err="1" smtClean="0">
                <a:solidFill>
                  <a:srgbClr val="04617B"/>
                </a:solidFill>
              </a:rPr>
              <a:t>overlapped</a:t>
            </a:r>
            <a:r>
              <a:rPr lang="es-ES" sz="2400" dirty="0" smtClean="0">
                <a:solidFill>
                  <a:srgbClr val="04617B"/>
                </a:solidFill>
              </a:rPr>
              <a:t>)</a:t>
            </a:r>
            <a:endParaRPr lang="es-ES" sz="2400" dirty="0">
              <a:solidFill>
                <a:srgbClr val="04617B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530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Summarization</a:t>
            </a:r>
            <a:r>
              <a:rPr lang="es-ES" dirty="0" smtClean="0"/>
              <a:t> curves and </a:t>
            </a:r>
            <a:r>
              <a:rPr lang="es-ES" dirty="0" err="1" smtClean="0"/>
              <a:t>modalities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Example</a:t>
            </a:r>
            <a:r>
              <a:rPr lang="es-ES" dirty="0" smtClean="0"/>
              <a:t>: H.264 </a:t>
            </a:r>
            <a:r>
              <a:rPr lang="es-ES" dirty="0" err="1" smtClean="0"/>
              <a:t>hierarchical</a:t>
            </a:r>
            <a:r>
              <a:rPr lang="es-ES" dirty="0" smtClean="0"/>
              <a:t> B </a:t>
            </a:r>
            <a:r>
              <a:rPr lang="es-ES" dirty="0" err="1" smtClean="0"/>
              <a:t>frames</a:t>
            </a:r>
            <a:r>
              <a:rPr lang="es-ES" dirty="0" smtClean="0"/>
              <a:t> , GOP 8 </a:t>
            </a:r>
            <a:r>
              <a:rPr lang="es-ES" dirty="0" err="1" smtClean="0"/>
              <a:t>frames</a:t>
            </a:r>
            <a:r>
              <a:rPr lang="es-ES" dirty="0" smtClean="0"/>
              <a:t> (4 </a:t>
            </a:r>
            <a:r>
              <a:rPr lang="es-ES" dirty="0" err="1" smtClean="0"/>
              <a:t>levels</a:t>
            </a:r>
            <a:r>
              <a:rPr lang="es-ES" dirty="0" smtClean="0"/>
              <a:t>)</a:t>
            </a:r>
          </a:p>
          <a:p>
            <a:r>
              <a:rPr lang="es-ES" dirty="0" smtClean="0"/>
              <a:t>MPEG-1/MPEG-2/MPEG-4</a:t>
            </a:r>
          </a:p>
          <a:p>
            <a:pPr lvl="1"/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levels</a:t>
            </a:r>
            <a:r>
              <a:rPr lang="es-ES" dirty="0" smtClean="0"/>
              <a:t>: I </a:t>
            </a:r>
            <a:r>
              <a:rPr lang="es-ES" dirty="0" err="1" smtClean="0"/>
              <a:t>frame</a:t>
            </a:r>
            <a:r>
              <a:rPr lang="es-ES" dirty="0" smtClean="0"/>
              <a:t> (</a:t>
            </a:r>
            <a:r>
              <a:rPr lang="es-ES" dirty="0" err="1" smtClean="0"/>
              <a:t>level</a:t>
            </a:r>
            <a:r>
              <a:rPr lang="es-ES" dirty="0" smtClean="0"/>
              <a:t> 0) and full GOP (</a:t>
            </a:r>
            <a:r>
              <a:rPr lang="es-ES" dirty="0" err="1" smtClean="0"/>
              <a:t>level</a:t>
            </a:r>
            <a:r>
              <a:rPr lang="es-ES" dirty="0" smtClean="0"/>
              <a:t> 1)</a:t>
            </a:r>
          </a:p>
          <a:p>
            <a:pPr lvl="1"/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still</a:t>
            </a:r>
            <a:r>
              <a:rPr lang="es-ES" dirty="0" smtClean="0"/>
              <a:t> </a:t>
            </a:r>
            <a:r>
              <a:rPr lang="es-ES" dirty="0" err="1" smtClean="0"/>
              <a:t>valid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storyboards</a:t>
            </a:r>
            <a:r>
              <a:rPr lang="es-ES" dirty="0" smtClean="0"/>
              <a:t> and </a:t>
            </a:r>
            <a:r>
              <a:rPr lang="es-ES" dirty="0" err="1" smtClean="0"/>
              <a:t>skims</a:t>
            </a:r>
            <a:r>
              <a:rPr lang="es-ES" dirty="0" smtClean="0"/>
              <a:t> (full GOP)</a:t>
            </a:r>
          </a:p>
          <a:p>
            <a:pPr lvl="1"/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Integrated</a:t>
            </a:r>
            <a:r>
              <a:rPr lang="es-ES" dirty="0" smtClean="0"/>
              <a:t> </a:t>
            </a:r>
            <a:r>
              <a:rPr lang="es-ES" dirty="0" err="1" smtClean="0"/>
              <a:t>summarization</a:t>
            </a:r>
            <a:r>
              <a:rPr lang="es-ES" dirty="0" smtClean="0"/>
              <a:t> and </a:t>
            </a:r>
            <a:r>
              <a:rPr lang="es-ES" dirty="0" err="1" smtClean="0"/>
              <a:t>adaptation</a:t>
            </a:r>
            <a:r>
              <a:rPr lang="es-ES" dirty="0" smtClean="0"/>
              <a:t>. </a:t>
            </a:r>
            <a:r>
              <a:rPr lang="es-ES" dirty="0" err="1" smtClean="0"/>
              <a:t>bitstream</a:t>
            </a:r>
            <a:r>
              <a:rPr lang="es-ES" dirty="0" smtClean="0"/>
              <a:t> </a:t>
            </a:r>
            <a:r>
              <a:rPr lang="es-ES" dirty="0" err="1" smtClean="0"/>
              <a:t>extraction</a:t>
            </a:r>
            <a:r>
              <a:rPr lang="es-ES" dirty="0" smtClean="0"/>
              <a:t> and </a:t>
            </a:r>
            <a:r>
              <a:rPr lang="es-ES" dirty="0" err="1" smtClean="0"/>
              <a:t>summaries</a:t>
            </a:r>
            <a:endParaRPr lang="es-ES" dirty="0" smtClean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239" y="3284984"/>
            <a:ext cx="6698940" cy="4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185" y="4001120"/>
            <a:ext cx="6682680" cy="4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4186" y="4721200"/>
            <a:ext cx="4064891" cy="4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3873" y="4646587"/>
            <a:ext cx="1341414" cy="50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5434731"/>
            <a:ext cx="4642105" cy="4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1661" y="5366667"/>
            <a:ext cx="1333284" cy="50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08961" y="3212976"/>
            <a:ext cx="1341414" cy="50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08961" y="3933056"/>
            <a:ext cx="1341414" cy="50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904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Transcoding</a:t>
            </a:r>
            <a:r>
              <a:rPr lang="es-ES" dirty="0" smtClean="0"/>
              <a:t> vs </a:t>
            </a:r>
            <a:r>
              <a:rPr lang="es-ES" dirty="0" err="1" smtClean="0"/>
              <a:t>extraction</a:t>
            </a:r>
            <a:r>
              <a:rPr lang="es-ES" dirty="0" smtClean="0"/>
              <a:t>: </a:t>
            </a:r>
            <a:r>
              <a:rPr lang="es-ES" dirty="0" err="1" smtClean="0"/>
              <a:t>comparison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Extraction</a:t>
            </a:r>
            <a:r>
              <a:rPr lang="es-ES" dirty="0" smtClean="0"/>
              <a:t> </a:t>
            </a:r>
            <a:r>
              <a:rPr lang="es-ES" dirty="0" err="1" smtClean="0"/>
              <a:t>compared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transcoding</a:t>
            </a:r>
            <a:endParaRPr lang="es-ES" dirty="0" smtClean="0"/>
          </a:p>
          <a:p>
            <a:pPr lvl="1"/>
            <a:r>
              <a:rPr lang="es-ES" dirty="0" err="1" smtClean="0"/>
              <a:t>Simpler</a:t>
            </a:r>
            <a:endParaRPr lang="es-ES" dirty="0" smtClean="0"/>
          </a:p>
          <a:p>
            <a:pPr lvl="1"/>
            <a:r>
              <a:rPr lang="es-ES" dirty="0" smtClean="0"/>
              <a:t>No re-</a:t>
            </a:r>
            <a:r>
              <a:rPr lang="es-ES" dirty="0" err="1" smtClean="0"/>
              <a:t>quantization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Integrated</a:t>
            </a:r>
            <a:r>
              <a:rPr lang="es-ES" dirty="0" smtClean="0"/>
              <a:t> </a:t>
            </a:r>
            <a:r>
              <a:rPr lang="es-ES" dirty="0" err="1" smtClean="0"/>
              <a:t>summarization</a:t>
            </a:r>
            <a:r>
              <a:rPr lang="es-ES" dirty="0" smtClean="0"/>
              <a:t> and </a:t>
            </a:r>
            <a:r>
              <a:rPr lang="es-ES" dirty="0" err="1" smtClean="0"/>
              <a:t>adaptation</a:t>
            </a:r>
            <a:r>
              <a:rPr lang="es-ES" dirty="0" smtClean="0"/>
              <a:t>. </a:t>
            </a:r>
            <a:r>
              <a:rPr lang="es-ES" dirty="0" err="1" smtClean="0"/>
              <a:t>bitstream</a:t>
            </a:r>
            <a:r>
              <a:rPr lang="es-ES" dirty="0" smtClean="0"/>
              <a:t> </a:t>
            </a:r>
            <a:r>
              <a:rPr lang="es-ES" dirty="0" err="1" smtClean="0"/>
              <a:t>extraction</a:t>
            </a:r>
            <a:r>
              <a:rPr lang="es-ES" dirty="0" smtClean="0"/>
              <a:t> and </a:t>
            </a:r>
            <a:r>
              <a:rPr lang="es-ES" dirty="0" err="1" smtClean="0"/>
              <a:t>summaries</a:t>
            </a:r>
            <a:endParaRPr lang="es-E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916832"/>
            <a:ext cx="5650198" cy="269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013176"/>
            <a:ext cx="5045546" cy="10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779912" y="2564904"/>
            <a:ext cx="4320480" cy="2016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6128197" y="5629275"/>
            <a:ext cx="792088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6660232" y="2492896"/>
            <a:ext cx="792088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1259632" y="3429000"/>
            <a:ext cx="1746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/>
              <a:t>Transcoding</a:t>
            </a:r>
            <a:endParaRPr lang="es-E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5445224"/>
            <a:ext cx="1478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/>
              <a:t>Extraction</a:t>
            </a:r>
            <a:endParaRPr lang="es-ES" sz="2400" b="1" dirty="0"/>
          </a:p>
        </p:txBody>
      </p:sp>
    </p:spTree>
    <p:custDataLst>
      <p:tags r:id="rId1"/>
    </p:custDataLst>
  </p:cSld>
  <p:clrMapOvr>
    <a:masterClrMapping/>
  </p:clrMapOvr>
  <p:transition advTm="463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Transcoding</a:t>
            </a:r>
            <a:r>
              <a:rPr lang="es-ES" dirty="0" smtClean="0"/>
              <a:t> vs </a:t>
            </a:r>
            <a:r>
              <a:rPr lang="es-ES" dirty="0" err="1" smtClean="0"/>
              <a:t>extraction</a:t>
            </a:r>
            <a:r>
              <a:rPr lang="es-ES" dirty="0" smtClean="0"/>
              <a:t>. </a:t>
            </a:r>
            <a:r>
              <a:rPr lang="es-ES" dirty="0" err="1" smtClean="0"/>
              <a:t>Efficiency</a:t>
            </a:r>
            <a:r>
              <a:rPr lang="es-ES" dirty="0" smtClean="0"/>
              <a:t> and </a:t>
            </a:r>
            <a:r>
              <a:rPr lang="es-ES" dirty="0" err="1" smtClean="0"/>
              <a:t>quality</a:t>
            </a:r>
            <a:endParaRPr lang="es-E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err="1" smtClean="0"/>
              <a:t>Efficiency</a:t>
            </a:r>
            <a:endParaRPr lang="es-E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err="1" smtClean="0"/>
              <a:t>Quality</a:t>
            </a:r>
            <a:r>
              <a:rPr lang="es-ES" dirty="0" smtClean="0"/>
              <a:t> (PSNR)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Integrated</a:t>
            </a:r>
            <a:r>
              <a:rPr lang="es-ES" dirty="0" smtClean="0"/>
              <a:t> </a:t>
            </a:r>
            <a:r>
              <a:rPr lang="es-ES" dirty="0" err="1" smtClean="0"/>
              <a:t>summarization</a:t>
            </a:r>
            <a:r>
              <a:rPr lang="es-ES" dirty="0" smtClean="0"/>
              <a:t> and </a:t>
            </a:r>
            <a:r>
              <a:rPr lang="es-ES" dirty="0" err="1" smtClean="0"/>
              <a:t>adaptation</a:t>
            </a:r>
            <a:r>
              <a:rPr lang="es-ES" dirty="0" smtClean="0"/>
              <a:t>. </a:t>
            </a:r>
            <a:r>
              <a:rPr lang="es-ES" dirty="0" err="1" smtClean="0"/>
              <a:t>bitstream</a:t>
            </a:r>
            <a:r>
              <a:rPr lang="es-ES" dirty="0" smtClean="0"/>
              <a:t> </a:t>
            </a:r>
            <a:r>
              <a:rPr lang="es-ES" dirty="0" err="1" smtClean="0"/>
              <a:t>extraction</a:t>
            </a:r>
            <a:r>
              <a:rPr lang="es-ES" dirty="0" smtClean="0"/>
              <a:t> and </a:t>
            </a:r>
            <a:r>
              <a:rPr lang="es-ES" dirty="0" err="1" smtClean="0"/>
              <a:t>summaries</a:t>
            </a:r>
            <a:endParaRPr lang="es-ES" dirty="0" smtClean="0"/>
          </a:p>
        </p:txBody>
      </p:sp>
      <p:pic>
        <p:nvPicPr>
          <p:cNvPr id="122881" name="Picture 1" descr="D:\work\Documentos\Doctorado\Tesis\presentacion\stefan CIF fps-bitrate (GOP)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4291879" cy="3420000"/>
          </a:xfrm>
          <a:prstGeom prst="rect">
            <a:avLst/>
          </a:prstGeom>
          <a:noFill/>
        </p:spPr>
      </p:pic>
      <p:pic>
        <p:nvPicPr>
          <p:cNvPr id="122882" name="Picture 2" descr="D:\work\Documentos\Doctorado\Tesis\presentacion\stefan CIF RD (QP)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348880"/>
            <a:ext cx="4153385" cy="342000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2843808" y="1988840"/>
            <a:ext cx="4464496" cy="1015663"/>
            <a:chOff x="2843808" y="1988840"/>
            <a:chExt cx="4464496" cy="1015663"/>
          </a:xfrm>
        </p:grpSpPr>
        <p:sp>
          <p:nvSpPr>
            <p:cNvPr id="11" name="Rectangle 10"/>
            <p:cNvSpPr/>
            <p:nvPr/>
          </p:nvSpPr>
          <p:spPr>
            <a:xfrm>
              <a:off x="4057233" y="1988840"/>
              <a:ext cx="151592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2000" b="1" dirty="0" err="1" smtClean="0">
                  <a:solidFill>
                    <a:srgbClr val="FF0000"/>
                  </a:solidFill>
                </a:rPr>
                <a:t>Extraction</a:t>
              </a:r>
              <a:endParaRPr lang="es-ES" sz="20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s-ES" sz="2000" b="1" dirty="0" err="1" smtClean="0">
                  <a:solidFill>
                    <a:srgbClr val="FF0000"/>
                  </a:solidFill>
                </a:rPr>
                <a:t>outperforms</a:t>
              </a:r>
              <a:endParaRPr lang="es-ES" sz="20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s-ES" sz="2000" b="1" dirty="0" err="1" smtClean="0">
                  <a:solidFill>
                    <a:srgbClr val="FF0000"/>
                  </a:solidFill>
                </a:rPr>
                <a:t>transcoding</a:t>
              </a:r>
              <a:endParaRPr lang="es-E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0800000" flipV="1">
              <a:off x="2843808" y="2636912"/>
              <a:ext cx="1296144" cy="3600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508104" y="2636912"/>
              <a:ext cx="1800200" cy="2880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273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Including</a:t>
            </a:r>
            <a:r>
              <a:rPr lang="es-ES" dirty="0" smtClean="0"/>
              <a:t> </a:t>
            </a:r>
            <a:r>
              <a:rPr lang="es-ES" dirty="0" err="1" smtClean="0"/>
              <a:t>adaptation</a:t>
            </a:r>
            <a:endParaRPr lang="es-E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040560"/>
          </a:xfrm>
        </p:spPr>
        <p:txBody>
          <a:bodyPr>
            <a:normAutofit lnSpcReduction="10000"/>
          </a:bodyPr>
          <a:lstStyle/>
          <a:p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adaptation</a:t>
            </a:r>
            <a:r>
              <a:rPr lang="es-ES" dirty="0" smtClean="0"/>
              <a:t> as </a:t>
            </a:r>
            <a:r>
              <a:rPr lang="es-ES" dirty="0" err="1" smtClean="0"/>
              <a:t>optimization</a:t>
            </a:r>
            <a:r>
              <a:rPr lang="es-ES" dirty="0" smtClean="0"/>
              <a:t> </a:t>
            </a:r>
            <a:r>
              <a:rPr lang="es-ES" dirty="0" err="1" smtClean="0"/>
              <a:t>problem</a:t>
            </a:r>
            <a:r>
              <a:rPr lang="es-ES" dirty="0" smtClean="0"/>
              <a:t> </a:t>
            </a:r>
            <a:r>
              <a:rPr lang="es-ES" sz="1600" dirty="0" smtClean="0"/>
              <a:t>[</a:t>
            </a:r>
            <a:r>
              <a:rPr lang="es-ES" sz="1600" dirty="0" err="1" smtClean="0"/>
              <a:t>Mukherjee</a:t>
            </a:r>
            <a:r>
              <a:rPr lang="es-ES" sz="1600" dirty="0" smtClean="0"/>
              <a:t> 2005]</a:t>
            </a:r>
            <a:r>
              <a:rPr lang="es-ES" sz="2000" dirty="0" smtClean="0"/>
              <a:t>: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	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each</a:t>
            </a:r>
            <a:r>
              <a:rPr lang="es-ES" sz="2000" dirty="0" smtClean="0"/>
              <a:t> </a:t>
            </a:r>
            <a:r>
              <a:rPr lang="es-ES" sz="2000" dirty="0" err="1" smtClean="0"/>
              <a:t>instant</a:t>
            </a:r>
            <a:r>
              <a:rPr lang="es-ES" sz="2000" dirty="0" smtClean="0"/>
              <a:t> </a:t>
            </a:r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2000" dirty="0" smtClean="0"/>
              <a:t> </a:t>
            </a:r>
            <a:r>
              <a:rPr lang="es-ES" sz="2000" dirty="0" err="1" smtClean="0"/>
              <a:t>find</a:t>
            </a:r>
            <a:r>
              <a:rPr lang="es-ES" sz="2000" dirty="0" smtClean="0"/>
              <a:t> </a:t>
            </a:r>
            <a:r>
              <a:rPr lang="es-ES" sz="2000" i="1" dirty="0" err="1" smtClean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s-ES" sz="20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es-ES" sz="20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s-ES" sz="20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sz="2000" i="1" baseline="-250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s-ES" sz="2000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s-ES" sz="20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" sz="2000" dirty="0" smtClean="0"/>
              <a:t> </a:t>
            </a:r>
            <a:r>
              <a:rPr lang="es-ES" sz="2000" dirty="0" err="1" smtClean="0"/>
              <a:t>maximizing</a:t>
            </a:r>
            <a:r>
              <a:rPr lang="es-ES" sz="2000" dirty="0" smtClean="0"/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utility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2000" i="1" dirty="0" err="1" smtClean="0">
                <a:latin typeface="Times New Roman" pitchFamily="18" charset="0"/>
                <a:cs typeface="Times New Roman" pitchFamily="18" charset="0"/>
              </a:rPr>
              <a:t>AAU</a:t>
            </a:r>
            <a:r>
              <a:rPr lang="es-ES" sz="20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err="1" smtClean="0"/>
              <a:t>subject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	</a:t>
            </a:r>
            <a:r>
              <a:rPr lang="es-ES" sz="2000" i="1" dirty="0" err="1" smtClean="0">
                <a:latin typeface="Times New Roman" pitchFamily="18" charset="0"/>
                <a:cs typeface="Times New Roman" pitchFamily="18" charset="0"/>
              </a:rPr>
              <a:t>frame_width</a:t>
            </a:r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20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s-ES" sz="20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) ≤</a:t>
            </a:r>
            <a:r>
              <a:rPr lang="es-ES" sz="2000" i="1" dirty="0" err="1" smtClean="0">
                <a:latin typeface="Times New Roman" pitchFamily="18" charset="0"/>
                <a:cs typeface="Times New Roman" pitchFamily="18" charset="0"/>
              </a:rPr>
              <a:t>display_width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2000" i="1" dirty="0" err="1" smtClean="0">
                <a:latin typeface="Times New Roman" pitchFamily="18" charset="0"/>
                <a:cs typeface="Times New Roman" pitchFamily="18" charset="0"/>
              </a:rPr>
              <a:t>frame_height</a:t>
            </a:r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20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s-ES" sz="20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es-ES" sz="2000" i="1" dirty="0" err="1" smtClean="0">
                <a:latin typeface="Times New Roman" pitchFamily="18" charset="0"/>
                <a:cs typeface="Times New Roman" pitchFamily="18" charset="0"/>
              </a:rPr>
              <a:t>display_height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2000" i="1" dirty="0" err="1" smtClean="0">
                <a:latin typeface="Times New Roman" pitchFamily="18" charset="0"/>
                <a:cs typeface="Times New Roman" pitchFamily="18" charset="0"/>
              </a:rPr>
              <a:t>frame_rate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20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sz="20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es-ES" sz="2000" i="1" dirty="0" err="1" smtClean="0">
                <a:latin typeface="Times New Roman" pitchFamily="18" charset="0"/>
                <a:cs typeface="Times New Roman" pitchFamily="18" charset="0"/>
              </a:rPr>
              <a:t>display_frame_rate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2000" i="1" dirty="0" err="1" smtClean="0">
                <a:latin typeface="Times New Roman" pitchFamily="18" charset="0"/>
                <a:cs typeface="Times New Roman" pitchFamily="18" charset="0"/>
              </a:rPr>
              <a:t>bitsize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2000" i="1" dirty="0" err="1" smtClean="0">
                <a:latin typeface="Times New Roman" pitchFamily="18" charset="0"/>
                <a:cs typeface="Times New Roman" pitchFamily="18" charset="0"/>
              </a:rPr>
              <a:t>AAU</a:t>
            </a:r>
            <a:r>
              <a:rPr lang="es-ES" sz="20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)≤ </a:t>
            </a:r>
            <a:r>
              <a:rPr lang="es-ES" sz="2000" i="1" dirty="0" err="1" smtClean="0">
                <a:latin typeface="Times New Roman" pitchFamily="18" charset="0"/>
                <a:cs typeface="Times New Roman" pitchFamily="18" charset="0"/>
              </a:rPr>
              <a:t>available_bits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s-E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s-E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sz="2000" b="1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s-E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tlevel</a:t>
            </a:r>
            <a:r>
              <a:rPr lang="es-E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s-E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4"/>
            <a:endParaRPr lang="es-ES" dirty="0" smtClean="0"/>
          </a:p>
          <a:p>
            <a:r>
              <a:rPr lang="es-ES" dirty="0" err="1" smtClean="0"/>
              <a:t>Proposed</a:t>
            </a:r>
            <a:r>
              <a:rPr lang="es-ES" dirty="0" smtClean="0"/>
              <a:t> </a:t>
            </a:r>
            <a:r>
              <a:rPr lang="es-ES" dirty="0" err="1" smtClean="0"/>
              <a:t>approach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include</a:t>
            </a:r>
            <a:r>
              <a:rPr lang="es-ES" dirty="0" smtClean="0"/>
              <a:t> </a:t>
            </a:r>
            <a:r>
              <a:rPr lang="es-ES" dirty="0" err="1" smtClean="0"/>
              <a:t>summarization</a:t>
            </a:r>
            <a:r>
              <a:rPr lang="es-ES" dirty="0" smtClean="0"/>
              <a:t> 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problem</a:t>
            </a:r>
            <a:endParaRPr lang="es-ES" dirty="0" smtClean="0"/>
          </a:p>
          <a:p>
            <a:pPr lvl="1"/>
            <a:r>
              <a:rPr lang="es-ES" dirty="0" err="1" smtClean="0"/>
              <a:t>Summarization</a:t>
            </a:r>
            <a:r>
              <a:rPr lang="es-ES" dirty="0" smtClean="0"/>
              <a:t> as a </a:t>
            </a:r>
            <a:r>
              <a:rPr lang="es-ES" dirty="0" err="1" smtClean="0"/>
              <a:t>semantic</a:t>
            </a:r>
            <a:r>
              <a:rPr lang="es-ES" dirty="0" smtClean="0"/>
              <a:t> </a:t>
            </a:r>
            <a:r>
              <a:rPr lang="es-ES" dirty="0" err="1" smtClean="0"/>
              <a:t>constraint</a:t>
            </a:r>
            <a:r>
              <a:rPr lang="es-ES" dirty="0" smtClean="0"/>
              <a:t> (</a:t>
            </a:r>
            <a:r>
              <a:rPr lang="es-ES" dirty="0" err="1" smtClean="0"/>
              <a:t>on</a:t>
            </a:r>
            <a:r>
              <a:rPr lang="es-ES" dirty="0" smtClean="0"/>
              <a:t> temporal axis)</a:t>
            </a:r>
          </a:p>
          <a:p>
            <a:pPr lvl="1"/>
            <a:r>
              <a:rPr lang="es-ES" dirty="0" err="1" smtClean="0"/>
              <a:t>Summarization</a:t>
            </a:r>
            <a:r>
              <a:rPr lang="es-ES" dirty="0" smtClean="0"/>
              <a:t> curve  </a:t>
            </a:r>
            <a:r>
              <a:rPr lang="es-ES" i="1" dirty="0" err="1" smtClean="0">
                <a:latin typeface="Times New Roman" pitchFamily="18" charset="0"/>
                <a:cs typeface="Times New Roman" pitchFamily="18" charset="0"/>
              </a:rPr>
              <a:t>tlevel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) as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additional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constraint</a:t>
            </a: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s-ES" dirty="0" err="1" smtClean="0">
                <a:cs typeface="Times New Roman" pitchFamily="18" charset="0"/>
              </a:rPr>
              <a:t>We</a:t>
            </a:r>
            <a:r>
              <a:rPr lang="es-ES" dirty="0" smtClean="0">
                <a:cs typeface="Times New Roman" pitchFamily="18" charset="0"/>
              </a:rPr>
              <a:t> use </a:t>
            </a:r>
            <a:r>
              <a:rPr lang="es-ES" i="1" dirty="0" err="1" smtClean="0">
                <a:latin typeface="Times New Roman" pitchFamily="18" charset="0"/>
                <a:cs typeface="Times New Roman" pitchFamily="18" charset="0"/>
              </a:rPr>
              <a:t>tlevel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i="1" dirty="0" err="1" smtClean="0">
                <a:latin typeface="Times New Roman" pitchFamily="18" charset="0"/>
                <a:cs typeface="Times New Roman" pitchFamily="18" charset="0"/>
              </a:rPr>
              <a:t>tlevel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applied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frame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level</a:t>
            </a:r>
            <a:endParaRPr lang="es-E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Instead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utility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measure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JSVM (SVC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reference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software) uses a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prioritization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approach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Integrated summarization and adaptation. Summarization and adaptation using SVC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5076056" y="2455728"/>
            <a:ext cx="504056" cy="1045280"/>
          </a:xfrm>
          <a:prstGeom prst="rightBrace">
            <a:avLst>
              <a:gd name="adj1" fmla="val 8333"/>
              <a:gd name="adj2" fmla="val 9288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292080" y="320368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0000"/>
                </a:solidFill>
              </a:rPr>
              <a:t>Constraints</a:t>
            </a:r>
            <a:endParaRPr lang="es-ES" b="1" dirty="0" smtClean="0">
              <a:solidFill>
                <a:srgbClr val="FF0000"/>
              </a:solidFill>
            </a:endParaRP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(terminal, </a:t>
            </a:r>
            <a:r>
              <a:rPr lang="es-ES" b="1" dirty="0" err="1" smtClean="0">
                <a:solidFill>
                  <a:srgbClr val="FF0000"/>
                </a:solidFill>
              </a:rPr>
              <a:t>network</a:t>
            </a:r>
            <a:r>
              <a:rPr lang="es-ES" b="1" dirty="0" smtClean="0">
                <a:solidFill>
                  <a:srgbClr val="FF0000"/>
                </a:solidFill>
              </a:rPr>
              <a:t>)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9784" y="321297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0000"/>
                </a:solidFill>
              </a:rPr>
              <a:t>Adapted</a:t>
            </a:r>
            <a:r>
              <a:rPr lang="es-ES" b="1" dirty="0" smtClean="0">
                <a:solidFill>
                  <a:srgbClr val="FF0000"/>
                </a:solidFill>
              </a:rPr>
              <a:t> Access </a:t>
            </a:r>
            <a:r>
              <a:rPr lang="es-ES" b="1" dirty="0" err="1" smtClean="0">
                <a:solidFill>
                  <a:srgbClr val="FF0000"/>
                </a:solidFill>
              </a:rPr>
              <a:t>Unit</a:t>
            </a:r>
            <a:endParaRPr lang="es-ES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rot="5400000" flipH="1" flipV="1">
            <a:off x="7704888" y="2744670"/>
            <a:ext cx="935310" cy="13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24128" y="28529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0000"/>
                </a:solidFill>
              </a:rPr>
              <a:t>Utility</a:t>
            </a:r>
            <a:r>
              <a:rPr lang="es-ES" b="1" dirty="0" smtClean="0">
                <a:solidFill>
                  <a:srgbClr val="FF0000"/>
                </a:solidFill>
              </a:rPr>
              <a:t>/</a:t>
            </a:r>
            <a:r>
              <a:rPr lang="es-ES" b="1" dirty="0" err="1" smtClean="0">
                <a:solidFill>
                  <a:srgbClr val="FF0000"/>
                </a:solidFill>
              </a:rPr>
              <a:t>quality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measure</a:t>
            </a:r>
            <a:endParaRPr lang="es-ES" b="1" dirty="0" smtClean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>
          <a:xfrm rot="5400000" flipH="1" flipV="1">
            <a:off x="6786246" y="2330878"/>
            <a:ext cx="648072" cy="3960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92080" y="227687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0000"/>
                </a:solidFill>
              </a:rPr>
              <a:t>Adaptation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coordinates</a:t>
            </a:r>
            <a:endParaRPr lang="es-ES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5148064" y="2204864"/>
            <a:ext cx="432048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63888" y="37797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0000"/>
                </a:solidFill>
              </a:rPr>
              <a:t>Summarization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constraint</a:t>
            </a:r>
            <a:endParaRPr lang="es-ES" b="1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0800000">
            <a:off x="2627784" y="3717033"/>
            <a:ext cx="1184362" cy="2496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509120"/>
            <a:ext cx="1341414" cy="50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277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5" grpId="0"/>
      <p:bldP spid="19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Transcoding</a:t>
            </a:r>
            <a:r>
              <a:rPr lang="es-ES" dirty="0" smtClean="0"/>
              <a:t> vs </a:t>
            </a:r>
            <a:r>
              <a:rPr lang="es-ES" dirty="0" err="1" smtClean="0"/>
              <a:t>extraction</a:t>
            </a:r>
            <a:r>
              <a:rPr lang="es-ES" dirty="0" smtClean="0"/>
              <a:t>. </a:t>
            </a:r>
            <a:r>
              <a:rPr lang="es-ES" dirty="0" err="1" smtClean="0"/>
              <a:t>Efficiency</a:t>
            </a:r>
            <a:endParaRPr lang="es-E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872952"/>
            <a:ext cx="4191000" cy="3932312"/>
          </a:xfrm>
        </p:spPr>
        <p:txBody>
          <a:bodyPr/>
          <a:lstStyle/>
          <a:p>
            <a:r>
              <a:rPr lang="es-ES" dirty="0" smtClean="0"/>
              <a:t>4CIF@30 → 4CIF@30</a:t>
            </a:r>
            <a:endParaRPr lang="es-E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872952"/>
            <a:ext cx="4343400" cy="3932312"/>
          </a:xfrm>
        </p:spPr>
        <p:txBody>
          <a:bodyPr/>
          <a:lstStyle/>
          <a:p>
            <a:r>
              <a:rPr lang="es-ES" dirty="0" smtClean="0"/>
              <a:t>4CIF@30 → CIF@15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Integrated summarization and adaptation. Summarization and adaptation using SVC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563888" y="2361074"/>
            <a:ext cx="2880320" cy="1211942"/>
            <a:chOff x="3563888" y="2145050"/>
            <a:chExt cx="2880320" cy="1211942"/>
          </a:xfrm>
        </p:grpSpPr>
        <p:sp>
          <p:nvSpPr>
            <p:cNvPr id="11" name="Rectangle 10"/>
            <p:cNvSpPr/>
            <p:nvPr/>
          </p:nvSpPr>
          <p:spPr>
            <a:xfrm>
              <a:off x="4182652" y="2145050"/>
              <a:ext cx="126509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2000" b="1" dirty="0" err="1" smtClean="0">
                  <a:solidFill>
                    <a:srgbClr val="FF0000"/>
                  </a:solidFill>
                </a:rPr>
                <a:t>Extraction</a:t>
              </a:r>
              <a:endParaRPr lang="es-ES" sz="20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s-ES" sz="2000" b="1" dirty="0" err="1" smtClean="0">
                  <a:solidFill>
                    <a:srgbClr val="FF0000"/>
                  </a:solidFill>
                </a:rPr>
                <a:t>is</a:t>
              </a:r>
              <a:r>
                <a:rPr lang="es-ES" sz="2000" b="1" dirty="0" smtClean="0">
                  <a:solidFill>
                    <a:srgbClr val="FF0000"/>
                  </a:solidFill>
                </a:rPr>
                <a:t> </a:t>
              </a:r>
              <a:r>
                <a:rPr lang="es-ES" sz="2000" b="1" dirty="0" err="1" smtClean="0">
                  <a:solidFill>
                    <a:srgbClr val="FF0000"/>
                  </a:solidFill>
                </a:rPr>
                <a:t>faster</a:t>
              </a:r>
              <a:endParaRPr lang="es-ES" sz="2000" b="1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>
            <a:xfrm rot="10800000" flipV="1">
              <a:off x="3563888" y="2498992"/>
              <a:ext cx="618764" cy="28193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3"/>
            </p:cNvCxnSpPr>
            <p:nvPr/>
          </p:nvCxnSpPr>
          <p:spPr>
            <a:xfrm>
              <a:off x="5447742" y="2498993"/>
              <a:ext cx="996466" cy="4259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1" idx="3"/>
            </p:cNvCxnSpPr>
            <p:nvPr/>
          </p:nvCxnSpPr>
          <p:spPr>
            <a:xfrm>
              <a:off x="5447742" y="2498993"/>
              <a:ext cx="564418" cy="85799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1"/>
            </p:cNvCxnSpPr>
            <p:nvPr/>
          </p:nvCxnSpPr>
          <p:spPr>
            <a:xfrm rot="10800000" flipV="1">
              <a:off x="3707904" y="2498992"/>
              <a:ext cx="474748" cy="35394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9809" name="Picture 1" descr="D:\work\Documentos\Doctorado\Tesis\presentacion\Experiment_GOP_CIF_fps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52710"/>
            <a:ext cx="4122581" cy="3420000"/>
          </a:xfrm>
          <a:prstGeom prst="rect">
            <a:avLst/>
          </a:prstGeom>
          <a:noFill/>
        </p:spPr>
      </p:pic>
      <p:pic>
        <p:nvPicPr>
          <p:cNvPr id="119810" name="Picture 2" descr="D:\work\Documentos\Doctorado\Tesis\presentacion\Experiment_GOP_4CIF_fps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552710"/>
            <a:ext cx="3851312" cy="3420000"/>
          </a:xfrm>
          <a:prstGeom prst="rect">
            <a:avLst/>
          </a:prstGeom>
          <a:noFill/>
        </p:spPr>
      </p:pic>
      <p:sp>
        <p:nvSpPr>
          <p:cNvPr id="15" name="Content Placeholder 7"/>
          <p:cNvSpPr txBox="1">
            <a:spLocks/>
          </p:cNvSpPr>
          <p:nvPr/>
        </p:nvSpPr>
        <p:spPr>
          <a:xfrm>
            <a:off x="304800" y="1412776"/>
            <a:ext cx="8686800" cy="50405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s-ES" sz="2400" dirty="0" smtClean="0">
                <a:solidFill>
                  <a:schemeClr val="tx2"/>
                </a:solidFill>
              </a:rPr>
              <a:t>2 </a:t>
            </a:r>
            <a:r>
              <a:rPr lang="es-ES" sz="2400" dirty="0" err="1" smtClean="0">
                <a:solidFill>
                  <a:schemeClr val="tx2"/>
                </a:solidFill>
              </a:rPr>
              <a:t>spatial</a:t>
            </a:r>
            <a:r>
              <a:rPr lang="es-ES" sz="2400" dirty="0" smtClean="0">
                <a:solidFill>
                  <a:schemeClr val="tx2"/>
                </a:solidFill>
              </a:rPr>
              <a:t> (4CIF, CIF), 6 temporal (30,15,…) and 2 </a:t>
            </a:r>
            <a:r>
              <a:rPr lang="es-ES" sz="2400" dirty="0" err="1" smtClean="0">
                <a:solidFill>
                  <a:schemeClr val="tx2"/>
                </a:solidFill>
              </a:rPr>
              <a:t>quality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layers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97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Outline</a:t>
            </a:r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Introduction</a:t>
            </a:r>
            <a:endParaRPr lang="es-ES" dirty="0" smtClean="0"/>
          </a:p>
          <a:p>
            <a:r>
              <a:rPr lang="es-ES" dirty="0" err="1" smtClean="0"/>
              <a:t>Integrated</a:t>
            </a:r>
            <a:r>
              <a:rPr lang="es-ES" dirty="0" smtClean="0"/>
              <a:t> </a:t>
            </a:r>
            <a:r>
              <a:rPr lang="es-ES" dirty="0" err="1" smtClean="0"/>
              <a:t>summarization</a:t>
            </a:r>
            <a:r>
              <a:rPr lang="es-ES" dirty="0" smtClean="0"/>
              <a:t> and </a:t>
            </a:r>
            <a:r>
              <a:rPr lang="es-ES" dirty="0" err="1" smtClean="0"/>
              <a:t>adaptation</a:t>
            </a:r>
            <a:r>
              <a:rPr lang="es-ES" dirty="0" smtClean="0"/>
              <a:t> </a:t>
            </a:r>
            <a:r>
              <a:rPr lang="es-ES" dirty="0" err="1" smtClean="0"/>
              <a:t>using</a:t>
            </a:r>
            <a:r>
              <a:rPr lang="es-ES" dirty="0" smtClean="0"/>
              <a:t> </a:t>
            </a:r>
            <a:r>
              <a:rPr lang="es-ES" dirty="0" err="1" smtClean="0"/>
              <a:t>scalable</a:t>
            </a:r>
            <a:r>
              <a:rPr lang="es-ES" dirty="0" smtClean="0"/>
              <a:t> video </a:t>
            </a:r>
            <a:r>
              <a:rPr lang="es-ES" dirty="0" err="1" smtClean="0"/>
              <a:t>coding</a:t>
            </a:r>
            <a:endParaRPr lang="es-ES" dirty="0" smtClean="0"/>
          </a:p>
          <a:p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endParaRPr lang="es-ES" dirty="0" smtClean="0"/>
          </a:p>
          <a:p>
            <a:r>
              <a:rPr lang="es-ES" dirty="0" err="1" smtClean="0"/>
              <a:t>Applications</a:t>
            </a:r>
            <a:endParaRPr lang="es-ES" dirty="0" smtClean="0"/>
          </a:p>
          <a:p>
            <a:r>
              <a:rPr lang="es-ES" dirty="0" err="1" smtClean="0"/>
              <a:t>Conclusions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1907704" y="6453336"/>
            <a:ext cx="6128320" cy="288032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2076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Transcoding</a:t>
            </a:r>
            <a:r>
              <a:rPr lang="es-ES" dirty="0" smtClean="0"/>
              <a:t> vs </a:t>
            </a:r>
            <a:r>
              <a:rPr lang="es-ES" dirty="0" err="1" smtClean="0"/>
              <a:t>extraction</a:t>
            </a:r>
            <a:r>
              <a:rPr lang="es-ES" dirty="0" smtClean="0"/>
              <a:t>. </a:t>
            </a:r>
            <a:r>
              <a:rPr lang="es-ES" dirty="0" err="1" smtClean="0"/>
              <a:t>Quality</a:t>
            </a:r>
            <a:r>
              <a:rPr lang="es-ES" dirty="0" smtClean="0"/>
              <a:t> (PSNR)</a:t>
            </a:r>
            <a:endParaRPr lang="es-E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4CIF@30 → 4CIF@30</a:t>
            </a:r>
            <a:endParaRPr lang="es-E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4CIF@30 → CIF@15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Integrated summarization and adaptation. Summarization and adaptation using SVC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27" y="5662989"/>
            <a:ext cx="5831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0000"/>
                </a:solidFill>
              </a:rPr>
              <a:t>Extraction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with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multiples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layers</a:t>
            </a:r>
            <a:r>
              <a:rPr lang="es-ES" b="1" dirty="0" smtClean="0">
                <a:solidFill>
                  <a:srgbClr val="FF0000"/>
                </a:solidFill>
              </a:rPr>
              <a:t> has </a:t>
            </a:r>
            <a:r>
              <a:rPr lang="es-ES" b="1" dirty="0" err="1" smtClean="0">
                <a:solidFill>
                  <a:srgbClr val="FF0000"/>
                </a:solidFill>
              </a:rPr>
              <a:t>some</a:t>
            </a:r>
            <a:r>
              <a:rPr lang="es-ES" b="1" dirty="0" smtClean="0">
                <a:solidFill>
                  <a:srgbClr val="FF0000"/>
                </a:solidFill>
              </a:rPr>
              <a:t> LOSS of </a:t>
            </a:r>
            <a:r>
              <a:rPr lang="es-ES" b="1" dirty="0" err="1" smtClean="0">
                <a:solidFill>
                  <a:srgbClr val="FF0000"/>
                </a:solidFill>
              </a:rPr>
              <a:t>quality</a:t>
            </a:r>
            <a:r>
              <a:rPr lang="es-ES" b="1" dirty="0" smtClean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es-ES" b="1" dirty="0" err="1" smtClean="0">
                <a:solidFill>
                  <a:srgbClr val="FF0000"/>
                </a:solidFill>
              </a:rPr>
              <a:t>coding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penalty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due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to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layered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coding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18785" name="Picture 1" descr="D:\work\Documentos\Doctorado\Tesis\presentacion\Experiment_4CIF_psnr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387" y="2204864"/>
            <a:ext cx="3858573" cy="3420000"/>
          </a:xfrm>
          <a:prstGeom prst="rect">
            <a:avLst/>
          </a:prstGeom>
          <a:noFill/>
        </p:spPr>
      </p:pic>
      <p:pic>
        <p:nvPicPr>
          <p:cNvPr id="118786" name="Picture 2" descr="D:\work\Documentos\Doctorado\Tesis\presentacion\Experiment_CIF_psnr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204864"/>
            <a:ext cx="4155968" cy="3420000"/>
          </a:xfrm>
          <a:prstGeom prst="rect">
            <a:avLst/>
          </a:prstGeom>
          <a:noFill/>
        </p:spPr>
      </p:pic>
      <p:sp>
        <p:nvSpPr>
          <p:cNvPr id="14" name="Oval 13"/>
          <p:cNvSpPr/>
          <p:nvPr/>
        </p:nvSpPr>
        <p:spPr>
          <a:xfrm rot="19837196">
            <a:off x="5553259" y="3295478"/>
            <a:ext cx="2304256" cy="78816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val 14"/>
          <p:cNvSpPr/>
          <p:nvPr/>
        </p:nvSpPr>
        <p:spPr>
          <a:xfrm rot="19837196">
            <a:off x="1016755" y="3151462"/>
            <a:ext cx="2304256" cy="78816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Oval 11"/>
          <p:cNvSpPr/>
          <p:nvPr/>
        </p:nvSpPr>
        <p:spPr>
          <a:xfrm rot="19837196">
            <a:off x="2927839" y="2445134"/>
            <a:ext cx="517789" cy="47831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Oval 12"/>
          <p:cNvSpPr/>
          <p:nvPr/>
        </p:nvSpPr>
        <p:spPr>
          <a:xfrm rot="19837196">
            <a:off x="7320329" y="2517143"/>
            <a:ext cx="517789" cy="47831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extBox 15"/>
          <p:cNvSpPr txBox="1"/>
          <p:nvPr/>
        </p:nvSpPr>
        <p:spPr>
          <a:xfrm>
            <a:off x="1598101" y="5661248"/>
            <a:ext cx="591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Single </a:t>
            </a:r>
            <a:r>
              <a:rPr lang="es-ES" b="1" dirty="0" err="1" smtClean="0">
                <a:solidFill>
                  <a:srgbClr val="FF0000"/>
                </a:solidFill>
              </a:rPr>
              <a:t>layer</a:t>
            </a:r>
            <a:r>
              <a:rPr lang="es-ES" b="1" dirty="0" smtClean="0">
                <a:solidFill>
                  <a:srgbClr val="FF0000"/>
                </a:solidFill>
              </a:rPr>
              <a:t> (AVC) </a:t>
            </a:r>
            <a:r>
              <a:rPr lang="es-ES" b="1" dirty="0" err="1" smtClean="0">
                <a:solidFill>
                  <a:srgbClr val="FF0000"/>
                </a:solidFill>
              </a:rPr>
              <a:t>extraction</a:t>
            </a:r>
            <a:r>
              <a:rPr lang="es-ES" b="1" dirty="0" smtClean="0">
                <a:solidFill>
                  <a:srgbClr val="FF0000"/>
                </a:solidFill>
              </a:rPr>
              <a:t> has </a:t>
            </a:r>
            <a:r>
              <a:rPr lang="es-ES" b="1" dirty="0" err="1" smtClean="0">
                <a:solidFill>
                  <a:srgbClr val="FF0000"/>
                </a:solidFill>
              </a:rPr>
              <a:t>the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best</a:t>
            </a:r>
            <a:r>
              <a:rPr lang="es-ES" b="1" dirty="0" smtClean="0">
                <a:solidFill>
                  <a:srgbClr val="FF0000"/>
                </a:solidFill>
              </a:rPr>
              <a:t> R-D performance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38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2" grpId="0" animBg="1"/>
      <p:bldP spid="13" grpId="0" animBg="1"/>
      <p:bldP spid="16" grpId="1"/>
      <p:bldP spid="16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Scalable storyboards and video skims</a:t>
            </a:r>
          </a:p>
          <a:p>
            <a:r>
              <a:rPr lang="en-US" dirty="0" smtClean="0"/>
              <a:t>Scalable comic</a:t>
            </a:r>
            <a:r>
              <a:rPr lang="es-ES" dirty="0" smtClean="0"/>
              <a:t>-</a:t>
            </a:r>
            <a:r>
              <a:rPr lang="es-ES" dirty="0" err="1" smtClean="0"/>
              <a:t>like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Scalable summaries</a:t>
            </a:r>
            <a:endParaRPr lang="es-ES" dirty="0"/>
          </a:p>
        </p:txBody>
      </p:sp>
    </p:spTree>
  </p:cSld>
  <p:clrMapOvr>
    <a:masterClrMapping/>
  </p:clrMapOvr>
  <p:transition advTm="56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Multi-scale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err="1" smtClean="0"/>
              <a:t>Objective</a:t>
            </a:r>
            <a:r>
              <a:rPr lang="es-ES" dirty="0" smtClean="0"/>
              <a:t>: </a:t>
            </a:r>
            <a:r>
              <a:rPr lang="es-ES" dirty="0" err="1" smtClean="0"/>
              <a:t>summaries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lengths</a:t>
            </a:r>
            <a:r>
              <a:rPr lang="es-ES" dirty="0" smtClean="0"/>
              <a:t> (</a:t>
            </a:r>
            <a:r>
              <a:rPr lang="es-ES" dirty="0" err="1" smtClean="0"/>
              <a:t>scales</a:t>
            </a:r>
            <a:r>
              <a:rPr lang="es-ES" dirty="0" smtClean="0"/>
              <a:t>)</a:t>
            </a:r>
          </a:p>
          <a:p>
            <a:r>
              <a:rPr lang="en-US" dirty="0" smtClean="0"/>
              <a:t>Related work: hierarchical summarization [Zhu 2003,2004; </a:t>
            </a:r>
            <a:r>
              <a:rPr lang="en-US" dirty="0" err="1" smtClean="0"/>
              <a:t>Benini</a:t>
            </a:r>
            <a:r>
              <a:rPr lang="en-US" dirty="0" smtClean="0"/>
              <a:t> 2006]</a:t>
            </a:r>
          </a:p>
          <a:p>
            <a:pPr lvl="1"/>
            <a:r>
              <a:rPr lang="es-ES" dirty="0" err="1" smtClean="0"/>
              <a:t>Few</a:t>
            </a:r>
            <a:r>
              <a:rPr lang="es-ES" dirty="0" smtClean="0"/>
              <a:t> </a:t>
            </a:r>
            <a:r>
              <a:rPr lang="es-ES" dirty="0" err="1" smtClean="0"/>
              <a:t>scales</a:t>
            </a:r>
            <a:r>
              <a:rPr lang="es-ES" dirty="0" smtClean="0"/>
              <a:t> and </a:t>
            </a:r>
            <a:r>
              <a:rPr lang="es-ES" dirty="0" err="1" smtClean="0"/>
              <a:t>hierarchical</a:t>
            </a:r>
            <a:r>
              <a:rPr lang="es-ES" dirty="0" smtClean="0"/>
              <a:t> </a:t>
            </a:r>
            <a:r>
              <a:rPr lang="es-ES" dirty="0" err="1" smtClean="0"/>
              <a:t>navigation</a:t>
            </a:r>
            <a:endParaRPr lang="es-ES" dirty="0" smtClean="0"/>
          </a:p>
          <a:p>
            <a:r>
              <a:rPr lang="es-ES" dirty="0" err="1" smtClean="0"/>
              <a:t>Multi-scale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r>
              <a:rPr lang="es-ES" dirty="0" smtClean="0"/>
              <a:t>: </a:t>
            </a:r>
            <a:r>
              <a:rPr lang="es-ES" dirty="0" err="1" smtClean="0"/>
              <a:t>solutions</a:t>
            </a:r>
            <a:r>
              <a:rPr lang="es-ES" dirty="0" smtClean="0"/>
              <a:t> </a:t>
            </a:r>
            <a:r>
              <a:rPr lang="es-ES" dirty="0" err="1" smtClean="0"/>
              <a:t>using</a:t>
            </a:r>
            <a:r>
              <a:rPr lang="es-ES" dirty="0" smtClean="0"/>
              <a:t> </a:t>
            </a:r>
            <a:r>
              <a:rPr lang="es-ES" dirty="0" err="1" smtClean="0"/>
              <a:t>conventional</a:t>
            </a:r>
            <a:r>
              <a:rPr lang="es-ES" dirty="0" smtClean="0"/>
              <a:t> </a:t>
            </a:r>
            <a:r>
              <a:rPr lang="es-ES" dirty="0" err="1" smtClean="0"/>
              <a:t>approaches</a:t>
            </a:r>
            <a:endParaRPr lang="es-ES" dirty="0" smtClean="0"/>
          </a:p>
          <a:p>
            <a:pPr lvl="1"/>
            <a:r>
              <a:rPr lang="es-ES" dirty="0" err="1" smtClean="0"/>
              <a:t>Store</a:t>
            </a:r>
            <a:r>
              <a:rPr lang="es-ES" dirty="0" smtClean="0"/>
              <a:t> </a:t>
            </a:r>
            <a:r>
              <a:rPr lang="es-ES" dirty="0" err="1" smtClean="0"/>
              <a:t>multiple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r>
              <a:rPr lang="es-ES" dirty="0" smtClean="0"/>
              <a:t> (~</a:t>
            </a:r>
            <a:r>
              <a:rPr lang="es-ES" b="1" dirty="0" smtClean="0"/>
              <a:t>VARIATIONS</a:t>
            </a:r>
            <a:r>
              <a:rPr lang="es-ES" dirty="0" smtClean="0"/>
              <a:t>)</a:t>
            </a:r>
          </a:p>
          <a:p>
            <a:pPr lvl="2"/>
            <a:r>
              <a:rPr lang="es-ES" dirty="0" err="1" smtClean="0"/>
              <a:t>Problem</a:t>
            </a:r>
            <a:r>
              <a:rPr lang="es-ES" dirty="0" smtClean="0"/>
              <a:t>: </a:t>
            </a:r>
            <a:r>
              <a:rPr lang="es-ES" dirty="0" err="1" smtClean="0"/>
              <a:t>slow</a:t>
            </a:r>
            <a:r>
              <a:rPr lang="es-ES" dirty="0" smtClean="0"/>
              <a:t> and </a:t>
            </a:r>
            <a:r>
              <a:rPr lang="es-ES" dirty="0" err="1" smtClean="0"/>
              <a:t>requires</a:t>
            </a:r>
            <a:r>
              <a:rPr lang="es-ES" dirty="0" smtClean="0"/>
              <a:t> </a:t>
            </a:r>
            <a:r>
              <a:rPr lang="es-ES" dirty="0" err="1" smtClean="0"/>
              <a:t>significant</a:t>
            </a:r>
            <a:r>
              <a:rPr lang="es-ES" dirty="0" smtClean="0"/>
              <a:t> </a:t>
            </a:r>
            <a:r>
              <a:rPr lang="es-ES" dirty="0" err="1" smtClean="0"/>
              <a:t>storage</a:t>
            </a:r>
            <a:r>
              <a:rPr lang="es-ES" dirty="0" smtClean="0"/>
              <a:t> </a:t>
            </a:r>
            <a:r>
              <a:rPr lang="es-ES" dirty="0" err="1" smtClean="0"/>
              <a:t>space</a:t>
            </a:r>
            <a:endParaRPr lang="es-ES" dirty="0" smtClean="0"/>
          </a:p>
          <a:p>
            <a:pPr lvl="1"/>
            <a:r>
              <a:rPr lang="es-ES" dirty="0" err="1" smtClean="0"/>
              <a:t>Run</a:t>
            </a:r>
            <a:r>
              <a:rPr lang="es-ES" dirty="0" smtClean="0"/>
              <a:t> </a:t>
            </a:r>
            <a:r>
              <a:rPr lang="es-ES" dirty="0" err="1" smtClean="0"/>
              <a:t>on-demand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summarization</a:t>
            </a:r>
            <a:r>
              <a:rPr lang="es-ES" dirty="0" smtClean="0"/>
              <a:t> </a:t>
            </a:r>
            <a:r>
              <a:rPr lang="es-ES" dirty="0" err="1" smtClean="0"/>
              <a:t>algorithm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target </a:t>
            </a:r>
            <a:r>
              <a:rPr lang="es-ES" dirty="0" err="1" smtClean="0"/>
              <a:t>length</a:t>
            </a:r>
            <a:r>
              <a:rPr lang="es-ES" dirty="0" smtClean="0"/>
              <a:t>/</a:t>
            </a:r>
            <a:r>
              <a:rPr lang="es-ES" dirty="0" err="1" smtClean="0"/>
              <a:t>scale</a:t>
            </a:r>
            <a:endParaRPr lang="es-ES" dirty="0" smtClean="0"/>
          </a:p>
          <a:p>
            <a:pPr lvl="2"/>
            <a:r>
              <a:rPr lang="es-ES" dirty="0" err="1" smtClean="0"/>
              <a:t>Slow</a:t>
            </a:r>
            <a:r>
              <a:rPr lang="es-ES" dirty="0" smtClean="0"/>
              <a:t> and </a:t>
            </a:r>
            <a:r>
              <a:rPr lang="es-ES" dirty="0" err="1" smtClean="0"/>
              <a:t>demanding</a:t>
            </a:r>
            <a:r>
              <a:rPr lang="es-ES" dirty="0" smtClean="0"/>
              <a:t>. </a:t>
            </a:r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bottlenecks</a:t>
            </a:r>
            <a:r>
              <a:rPr lang="es-ES" dirty="0" smtClean="0"/>
              <a:t>: </a:t>
            </a:r>
            <a:r>
              <a:rPr lang="es-ES" dirty="0" err="1" smtClean="0"/>
              <a:t>analysis</a:t>
            </a:r>
            <a:r>
              <a:rPr lang="es-ES" dirty="0" smtClean="0"/>
              <a:t> and </a:t>
            </a:r>
            <a:r>
              <a:rPr lang="es-ES" dirty="0" err="1" smtClean="0"/>
              <a:t>generation</a:t>
            </a:r>
            <a:endParaRPr lang="es-ES" dirty="0" smtClean="0"/>
          </a:p>
          <a:p>
            <a:r>
              <a:rPr lang="es-ES" dirty="0" err="1" smtClean="0"/>
              <a:t>Proposed</a:t>
            </a:r>
            <a:r>
              <a:rPr lang="es-ES" dirty="0" smtClean="0"/>
              <a:t> </a:t>
            </a:r>
            <a:r>
              <a:rPr lang="es-ES" dirty="0" err="1" smtClean="0"/>
              <a:t>approach</a:t>
            </a:r>
            <a:r>
              <a:rPr lang="es-ES" dirty="0" smtClean="0"/>
              <a:t>: (fine </a:t>
            </a:r>
            <a:r>
              <a:rPr lang="es-ES" dirty="0" err="1" smtClean="0"/>
              <a:t>granularity</a:t>
            </a:r>
            <a:r>
              <a:rPr lang="es-ES" dirty="0" smtClean="0"/>
              <a:t>) </a:t>
            </a:r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endParaRPr lang="es-ES" dirty="0" smtClean="0"/>
          </a:p>
          <a:p>
            <a:pPr lvl="1"/>
            <a:r>
              <a:rPr lang="en-US" dirty="0" smtClean="0"/>
              <a:t>Scalable representation</a:t>
            </a:r>
          </a:p>
          <a:p>
            <a:pPr lvl="2"/>
            <a:r>
              <a:rPr lang="en-US" dirty="0" smtClean="0"/>
              <a:t>Each scale is a subset of the next one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/>
              <a:t>Compact description: ranked list</a:t>
            </a:r>
          </a:p>
          <a:p>
            <a:pPr lvl="1"/>
            <a:r>
              <a:rPr lang="es-ES" dirty="0" err="1" smtClean="0"/>
              <a:t>Requirement</a:t>
            </a:r>
            <a:r>
              <a:rPr lang="es-ES" dirty="0" smtClean="0"/>
              <a:t>: </a:t>
            </a:r>
            <a:r>
              <a:rPr lang="es-ES" dirty="0" err="1" smtClean="0"/>
              <a:t>efficient</a:t>
            </a:r>
            <a:r>
              <a:rPr lang="es-ES" dirty="0" smtClean="0"/>
              <a:t> </a:t>
            </a:r>
            <a:r>
              <a:rPr lang="es-ES" dirty="0" err="1" smtClean="0"/>
              <a:t>generation</a:t>
            </a:r>
            <a:r>
              <a:rPr lang="es-ES" dirty="0" smtClean="0"/>
              <a:t> (</a:t>
            </a:r>
            <a:r>
              <a:rPr lang="es-ES" dirty="0" err="1" smtClean="0"/>
              <a:t>bitstream</a:t>
            </a:r>
            <a:r>
              <a:rPr lang="es-ES" dirty="0" smtClean="0"/>
              <a:t> </a:t>
            </a:r>
            <a:r>
              <a:rPr lang="es-ES" dirty="0" err="1" smtClean="0"/>
              <a:t>extraction</a:t>
            </a:r>
            <a:r>
              <a:rPr lang="es-ES" dirty="0" smtClean="0"/>
              <a:t>)</a:t>
            </a:r>
          </a:p>
          <a:p>
            <a:pPr lvl="2"/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endParaRPr lang="es-E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220072" y="4941168"/>
          <a:ext cx="2878559" cy="397644"/>
        </p:xfrm>
        <a:graphic>
          <a:graphicData uri="http://schemas.openxmlformats.org/presentationml/2006/ole">
            <p:oleObj spid="_x0000_s135169" name="方程式" r:id="rId5" imgW="1562040" imgH="21564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advTm="1552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Analysis</a:t>
            </a:r>
            <a:r>
              <a:rPr lang="es-ES" dirty="0" smtClean="0"/>
              <a:t> </a:t>
            </a:r>
            <a:r>
              <a:rPr lang="es-ES" dirty="0" err="1" smtClean="0"/>
              <a:t>algorithm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method</a:t>
            </a:r>
          </a:p>
          <a:p>
            <a:pPr lvl="1"/>
            <a:r>
              <a:rPr lang="en-US" dirty="0" smtClean="0"/>
              <a:t>GOP based framework (I frames for analysis)</a:t>
            </a:r>
          </a:p>
          <a:p>
            <a:pPr lvl="1"/>
            <a:r>
              <a:rPr lang="en-US" dirty="0" smtClean="0"/>
              <a:t>Shot detection and feature extraction (MPEG-7 color layout)</a:t>
            </a:r>
          </a:p>
          <a:p>
            <a:pPr lvl="1"/>
            <a:r>
              <a:rPr lang="en-US" dirty="0" smtClean="0"/>
              <a:t>Shot-based </a:t>
            </a:r>
            <a:r>
              <a:rPr lang="en-US" dirty="0" err="1" smtClean="0"/>
              <a:t>keyframe</a:t>
            </a:r>
            <a:r>
              <a:rPr lang="en-US" dirty="0" smtClean="0"/>
              <a:t> sampling</a:t>
            </a:r>
          </a:p>
          <a:p>
            <a:pPr lvl="1"/>
            <a:r>
              <a:rPr lang="es-ES" dirty="0" err="1" smtClean="0"/>
              <a:t>Clustering</a:t>
            </a:r>
            <a:r>
              <a:rPr lang="es-ES" dirty="0" smtClean="0"/>
              <a:t>: </a:t>
            </a:r>
            <a:r>
              <a:rPr lang="es-ES" dirty="0" err="1" smtClean="0"/>
              <a:t>cover</a:t>
            </a:r>
            <a:r>
              <a:rPr lang="es-ES" dirty="0" smtClean="0"/>
              <a:t> </a:t>
            </a:r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semantics</a:t>
            </a:r>
            <a:endParaRPr lang="es-ES" dirty="0" smtClean="0"/>
          </a:p>
          <a:p>
            <a:pPr lvl="2"/>
            <a:r>
              <a:rPr lang="es-ES" dirty="0" err="1" smtClean="0"/>
              <a:t>Grouping</a:t>
            </a:r>
            <a:r>
              <a:rPr lang="es-ES" dirty="0" smtClean="0"/>
              <a:t> similar </a:t>
            </a:r>
            <a:r>
              <a:rPr lang="es-ES" dirty="0" err="1" smtClean="0"/>
              <a:t>keyframes</a:t>
            </a:r>
            <a:endParaRPr lang="es-ES" dirty="0" smtClean="0"/>
          </a:p>
          <a:p>
            <a:pPr lvl="2"/>
            <a:r>
              <a:rPr lang="es-ES" dirty="0" err="1" smtClean="0"/>
              <a:t>Hierarchical</a:t>
            </a:r>
            <a:r>
              <a:rPr lang="es-ES" dirty="0" smtClean="0"/>
              <a:t> </a:t>
            </a:r>
            <a:r>
              <a:rPr lang="es-ES" dirty="0" err="1" smtClean="0"/>
              <a:t>clustering</a:t>
            </a:r>
            <a:endParaRPr lang="en-US" dirty="0" smtClean="0"/>
          </a:p>
          <a:p>
            <a:pPr lvl="1"/>
            <a:r>
              <a:rPr lang="en-US" dirty="0" smtClean="0"/>
              <a:t>Ranking and iterative growing: cope with different lengths gradually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r>
              <a:rPr lang="es-ES" dirty="0" smtClean="0"/>
              <a:t>. </a:t>
            </a:r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storyboards</a:t>
            </a:r>
            <a:r>
              <a:rPr lang="es-ES" dirty="0" smtClean="0"/>
              <a:t> and video </a:t>
            </a:r>
            <a:r>
              <a:rPr lang="es-ES" dirty="0" err="1" smtClean="0"/>
              <a:t>skims</a:t>
            </a:r>
            <a:endParaRPr lang="es-ES" dirty="0" smtClean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259656" y="4725144"/>
            <a:ext cx="6336680" cy="136842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Dot"/>
            <a:miter lim="800000"/>
            <a:headEnd/>
            <a:tailEnd/>
          </a:ln>
          <a:effectLst/>
        </p:spPr>
        <p:txBody>
          <a:bodyPr wrap="none" anchorCtr="1"/>
          <a:lstStyle/>
          <a:p>
            <a:r>
              <a:rPr lang="es-ES" sz="1400" b="1">
                <a:latin typeface="Arial" pitchFamily="34" charset="0"/>
              </a:rPr>
              <a:t>Analysis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331664" y="5085507"/>
            <a:ext cx="1295400" cy="9366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/>
            <a:r>
              <a:rPr lang="es-ES" sz="1200" dirty="0">
                <a:latin typeface="Arial" pitchFamily="34" charset="0"/>
              </a:rPr>
              <a:t>(</a:t>
            </a:r>
            <a:r>
              <a:rPr lang="es-ES" sz="1200" dirty="0" smtClean="0">
                <a:latin typeface="Arial" pitchFamily="34" charset="0"/>
              </a:rPr>
              <a:t>GOP </a:t>
            </a:r>
            <a:r>
              <a:rPr lang="es-ES" sz="1200" dirty="0" err="1">
                <a:latin typeface="Arial" pitchFamily="34" charset="0"/>
              </a:rPr>
              <a:t>level</a:t>
            </a:r>
            <a:r>
              <a:rPr lang="es-ES" sz="1200" dirty="0">
                <a:latin typeface="Arial" pitchFamily="34" charset="0"/>
              </a:rPr>
              <a:t>)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2699817" y="5085507"/>
            <a:ext cx="2304132" cy="9366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/>
            <a:r>
              <a:rPr lang="es-ES" sz="1200">
                <a:latin typeface="Arial" pitchFamily="34" charset="0"/>
              </a:rPr>
              <a:t>(Shot level)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5075386" y="5085507"/>
            <a:ext cx="2447925" cy="9366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Ctr="1"/>
          <a:lstStyle/>
          <a:p>
            <a:r>
              <a:rPr lang="es-ES" sz="1200">
                <a:latin typeface="Arial" pitchFamily="34" charset="0"/>
              </a:rPr>
              <a:t>(Sequence level)</a:t>
            </a: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1403101" y="5374432"/>
            <a:ext cx="1150938" cy="57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200" dirty="0" err="1">
                <a:latin typeface="Arial" pitchFamily="34" charset="0"/>
              </a:rPr>
              <a:t>Shot</a:t>
            </a:r>
            <a:r>
              <a:rPr lang="es-ES" sz="1200" dirty="0">
                <a:latin typeface="Arial" pitchFamily="34" charset="0"/>
              </a:rPr>
              <a:t> </a:t>
            </a:r>
            <a:r>
              <a:rPr lang="es-ES" sz="1200" dirty="0" err="1">
                <a:latin typeface="Arial" pitchFamily="34" charset="0"/>
              </a:rPr>
              <a:t>change</a:t>
            </a:r>
            <a:r>
              <a:rPr lang="es-ES" sz="1200" dirty="0">
                <a:latin typeface="Arial" pitchFamily="34" charset="0"/>
              </a:rPr>
              <a:t> </a:t>
            </a:r>
            <a:br>
              <a:rPr lang="es-ES" sz="1200" dirty="0">
                <a:latin typeface="Arial" pitchFamily="34" charset="0"/>
              </a:rPr>
            </a:br>
            <a:r>
              <a:rPr lang="es-ES" sz="1200" dirty="0" err="1">
                <a:latin typeface="Arial" pitchFamily="34" charset="0"/>
              </a:rPr>
              <a:t>detection</a:t>
            </a:r>
            <a:endParaRPr lang="es-ES" sz="1200" dirty="0">
              <a:latin typeface="Arial" pitchFamily="34" charset="0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2845469" y="5374432"/>
            <a:ext cx="1006475" cy="57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200">
                <a:latin typeface="Arial" pitchFamily="34" charset="0"/>
              </a:rPr>
              <a:t>Candidates</a:t>
            </a:r>
            <a:br>
              <a:rPr lang="es-ES" sz="1200">
                <a:latin typeface="Arial" pitchFamily="34" charset="0"/>
              </a:rPr>
            </a:br>
            <a:r>
              <a:rPr lang="es-ES" sz="1200">
                <a:latin typeface="Arial" pitchFamily="34" charset="0"/>
              </a:rPr>
              <a:t>sampling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3995887" y="5374432"/>
            <a:ext cx="935038" cy="57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200" dirty="0" err="1">
                <a:latin typeface="Arial" pitchFamily="34" charset="0"/>
              </a:rPr>
              <a:t>Feature</a:t>
            </a:r>
            <a:r>
              <a:rPr lang="es-ES" sz="1200" dirty="0">
                <a:latin typeface="Arial" pitchFamily="34" charset="0"/>
              </a:rPr>
              <a:t/>
            </a:r>
            <a:br>
              <a:rPr lang="es-ES" sz="1200" dirty="0">
                <a:latin typeface="Arial" pitchFamily="34" charset="0"/>
              </a:rPr>
            </a:br>
            <a:r>
              <a:rPr lang="es-ES" sz="1200" dirty="0" err="1">
                <a:latin typeface="Arial" pitchFamily="34" charset="0"/>
              </a:rPr>
              <a:t>extraction</a:t>
            </a:r>
            <a:endParaRPr lang="es-ES" sz="1200" dirty="0">
              <a:latin typeface="Arial" pitchFamily="34" charset="0"/>
            </a:endParaRPr>
          </a:p>
        </p:txBody>
      </p:sp>
      <p:cxnSp>
        <p:nvCxnSpPr>
          <p:cNvPr id="13" name="AutoShape 27"/>
          <p:cNvCxnSpPr>
            <a:cxnSpLocks noChangeShapeType="1"/>
            <a:stCxn id="10" idx="3"/>
            <a:endCxn id="11" idx="1"/>
          </p:cNvCxnSpPr>
          <p:nvPr/>
        </p:nvCxnSpPr>
        <p:spPr bwMode="auto">
          <a:xfrm>
            <a:off x="2554039" y="5661770"/>
            <a:ext cx="29143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ffectLst/>
        </p:spPr>
      </p:cxnSp>
      <p:cxnSp>
        <p:nvCxnSpPr>
          <p:cNvPr id="14" name="AutoShape 30"/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3851944" y="5661770"/>
            <a:ext cx="14394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ffectLst/>
        </p:spPr>
      </p:cxn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5146824" y="5374432"/>
            <a:ext cx="792163" cy="57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200" dirty="0" err="1" smtClean="0">
                <a:latin typeface="Arial" pitchFamily="34" charset="0"/>
              </a:rPr>
              <a:t>Clustering</a:t>
            </a:r>
            <a:endParaRPr lang="es-ES" sz="1200" dirty="0">
              <a:latin typeface="Arial" pitchFamily="34" charset="0"/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6083449" y="5374432"/>
            <a:ext cx="1368425" cy="57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200">
                <a:latin typeface="Arial" pitchFamily="34" charset="0"/>
              </a:rPr>
              <a:t>Keyframes/</a:t>
            </a:r>
          </a:p>
          <a:p>
            <a:pPr algn="ctr"/>
            <a:r>
              <a:rPr lang="es-ES" sz="1200">
                <a:latin typeface="Arial" pitchFamily="34" charset="0"/>
              </a:rPr>
              <a:t>segments ranking</a:t>
            </a:r>
          </a:p>
        </p:txBody>
      </p:sp>
      <p:cxnSp>
        <p:nvCxnSpPr>
          <p:cNvPr id="17" name="AutoShape 29"/>
          <p:cNvCxnSpPr>
            <a:cxnSpLocks noChangeShapeType="1"/>
            <a:stCxn id="12" idx="3"/>
            <a:endCxn id="15" idx="1"/>
          </p:cNvCxnSpPr>
          <p:nvPr/>
        </p:nvCxnSpPr>
        <p:spPr bwMode="auto">
          <a:xfrm>
            <a:off x="4930925" y="5661770"/>
            <a:ext cx="215899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ffectLst/>
        </p:spPr>
      </p:cxnSp>
      <p:cxnSp>
        <p:nvCxnSpPr>
          <p:cNvPr id="18" name="AutoShape 31"/>
          <p:cNvCxnSpPr>
            <a:cxnSpLocks noChangeShapeType="1"/>
            <a:stCxn id="15" idx="3"/>
            <a:endCxn id="16" idx="1"/>
          </p:cNvCxnSpPr>
          <p:nvPr/>
        </p:nvCxnSpPr>
        <p:spPr bwMode="auto">
          <a:xfrm>
            <a:off x="5938987" y="5661770"/>
            <a:ext cx="1444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ffectLst/>
        </p:spPr>
      </p:cxnSp>
    </p:spTree>
  </p:cSld>
  <p:clrMapOvr>
    <a:masterClrMapping/>
  </p:clrMapOvr>
  <p:transition advTm="73461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GOP ranking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Motivation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Balance coverage and pleasantness depending on the length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Different approaches depending on the target length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Short: few frames to represent many semantic elements (focus mainly on coverage)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Longer: more frames to represent the same concepts, so maybe the summary could be more pleasant (balance coverage and pleasantness)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Approach: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Tackle both cases separately, but in a gradual manner (</a:t>
            </a:r>
            <a:r>
              <a:rPr lang="en-US" b="1" dirty="0" smtClean="0">
                <a:solidFill>
                  <a:srgbClr val="FF0000"/>
                </a:solidFill>
              </a:rPr>
              <a:t>ITERATIVE GROWING</a:t>
            </a:r>
            <a:r>
              <a:rPr lang="en-US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Algorithm: </a:t>
            </a:r>
            <a:r>
              <a:rPr lang="en-US" b="1" dirty="0" smtClean="0">
                <a:solidFill>
                  <a:srgbClr val="FF0000"/>
                </a:solidFill>
              </a:rPr>
              <a:t>ITERATIVE GOP RANKING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Three stages: cluster, shot and residual ranking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24</a:t>
            </a:fld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r>
              <a:rPr lang="es-ES" dirty="0" smtClean="0"/>
              <a:t>. </a:t>
            </a:r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storyboards</a:t>
            </a:r>
            <a:r>
              <a:rPr lang="es-ES" dirty="0" smtClean="0"/>
              <a:t> and video </a:t>
            </a:r>
            <a:r>
              <a:rPr lang="es-ES" dirty="0" err="1" smtClean="0"/>
              <a:t>skims</a:t>
            </a:r>
            <a:endParaRPr lang="es-ES" dirty="0" smtClean="0"/>
          </a:p>
        </p:txBody>
      </p:sp>
    </p:spTree>
    <p:custDataLst>
      <p:tags r:id="rId1"/>
    </p:custDataLst>
  </p:cSld>
  <p:clrMapOvr>
    <a:masterClrMapping/>
  </p:clrMapOvr>
  <p:transition advTm="813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Cluster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r>
              <a:rPr lang="es-ES" dirty="0" smtClean="0"/>
              <a:t> ranking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Score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score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/>
              <a:t>: combination of two different scores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Duration score: relative duration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Distance score: distance of the </a:t>
            </a:r>
            <a:r>
              <a:rPr lang="en-US" dirty="0" err="1" smtClean="0"/>
              <a:t>keyframes</a:t>
            </a:r>
            <a:r>
              <a:rPr lang="en-US" dirty="0" smtClean="0"/>
              <a:t> to the previously selected </a:t>
            </a:r>
            <a:r>
              <a:rPr lang="en-US" dirty="0" err="1" smtClean="0"/>
              <a:t>keyframes</a:t>
            </a:r>
            <a:r>
              <a:rPr lang="en-US" dirty="0" smtClean="0"/>
              <a:t> (i.e. summary of scale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 smtClean="0"/>
              <a:t>). It is a </a:t>
            </a:r>
            <a:r>
              <a:rPr lang="en-US" b="1" dirty="0" smtClean="0"/>
              <a:t>CONDITIONAL</a:t>
            </a:r>
            <a:r>
              <a:rPr lang="en-US" dirty="0" smtClean="0"/>
              <a:t> score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Example of ranking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IMPORTANT: scores change in each iteration/scale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25</a:t>
            </a:fld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r>
              <a:rPr lang="es-ES" dirty="0" smtClean="0"/>
              <a:t>. </a:t>
            </a:r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storyboards</a:t>
            </a:r>
            <a:r>
              <a:rPr lang="es-ES" dirty="0" smtClean="0"/>
              <a:t> and video </a:t>
            </a:r>
            <a:r>
              <a:rPr lang="es-ES" dirty="0" err="1" smtClean="0"/>
              <a:t>skims</a:t>
            </a:r>
            <a:endParaRPr lang="es-ES" dirty="0" smtClean="0"/>
          </a:p>
        </p:txBody>
      </p:sp>
      <p:sp>
        <p:nvSpPr>
          <p:cNvPr id="7" name="Rectangle 53"/>
          <p:cNvSpPr>
            <a:spLocks noChangeArrowheads="1"/>
          </p:cNvSpPr>
          <p:nvPr/>
        </p:nvSpPr>
        <p:spPr bwMode="auto">
          <a:xfrm>
            <a:off x="2915245" y="4797152"/>
            <a:ext cx="503238" cy="215900"/>
          </a:xfrm>
          <a:prstGeom prst="rect">
            <a:avLst/>
          </a:prstGeom>
          <a:solidFill>
            <a:srgbClr val="FEDAB6"/>
          </a:solidFill>
          <a:ln w="9525">
            <a:solidFill>
              <a:srgbClr val="D3864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1000">
                <a:latin typeface="Tahoma" pitchFamily="34" charset="0"/>
              </a:rPr>
              <a:t>GOP 0</a:t>
            </a:r>
          </a:p>
        </p:txBody>
      </p:sp>
      <p:sp>
        <p:nvSpPr>
          <p:cNvPr id="8" name="Rectangle 54"/>
          <p:cNvSpPr>
            <a:spLocks noChangeArrowheads="1"/>
          </p:cNvSpPr>
          <p:nvPr/>
        </p:nvSpPr>
        <p:spPr bwMode="auto">
          <a:xfrm>
            <a:off x="3493095" y="4797152"/>
            <a:ext cx="503238" cy="215900"/>
          </a:xfrm>
          <a:prstGeom prst="rect">
            <a:avLst/>
          </a:prstGeom>
          <a:solidFill>
            <a:srgbClr val="FEDAB6"/>
          </a:solidFill>
          <a:ln w="9525">
            <a:solidFill>
              <a:srgbClr val="D3864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1000">
                <a:latin typeface="Tahoma" pitchFamily="34" charset="0"/>
              </a:rPr>
              <a:t>GOP 1</a:t>
            </a:r>
          </a:p>
        </p:txBody>
      </p:sp>
      <p:sp>
        <p:nvSpPr>
          <p:cNvPr id="9" name="Rectangle 55"/>
          <p:cNvSpPr>
            <a:spLocks noChangeArrowheads="1"/>
          </p:cNvSpPr>
          <p:nvPr/>
        </p:nvSpPr>
        <p:spPr bwMode="auto">
          <a:xfrm>
            <a:off x="4067770" y="4797152"/>
            <a:ext cx="503238" cy="215900"/>
          </a:xfrm>
          <a:prstGeom prst="rect">
            <a:avLst/>
          </a:prstGeom>
          <a:solidFill>
            <a:srgbClr val="FEDAB6"/>
          </a:solidFill>
          <a:ln w="9525">
            <a:solidFill>
              <a:srgbClr val="D3864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1000" dirty="0">
                <a:latin typeface="Tahoma" pitchFamily="34" charset="0"/>
              </a:rPr>
              <a:t>GOP 2</a:t>
            </a:r>
          </a:p>
        </p:txBody>
      </p:sp>
      <p:sp>
        <p:nvSpPr>
          <p:cNvPr id="10" name="Rectangle 56"/>
          <p:cNvSpPr>
            <a:spLocks noChangeArrowheads="1"/>
          </p:cNvSpPr>
          <p:nvPr/>
        </p:nvSpPr>
        <p:spPr bwMode="auto">
          <a:xfrm>
            <a:off x="4644033" y="4797152"/>
            <a:ext cx="503238" cy="215900"/>
          </a:xfrm>
          <a:prstGeom prst="rect">
            <a:avLst/>
          </a:prstGeom>
          <a:solidFill>
            <a:srgbClr val="FEDAB6"/>
          </a:solidFill>
          <a:ln w="9525">
            <a:solidFill>
              <a:srgbClr val="D3864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1000" dirty="0">
                <a:latin typeface="Tahoma" pitchFamily="34" charset="0"/>
              </a:rPr>
              <a:t>GOP 3</a:t>
            </a:r>
          </a:p>
        </p:txBody>
      </p:sp>
      <p:sp>
        <p:nvSpPr>
          <p:cNvPr id="11" name="Rectangle 57"/>
          <p:cNvSpPr>
            <a:spLocks noChangeArrowheads="1"/>
          </p:cNvSpPr>
          <p:nvPr/>
        </p:nvSpPr>
        <p:spPr bwMode="auto">
          <a:xfrm>
            <a:off x="5220295" y="4797152"/>
            <a:ext cx="503238" cy="215900"/>
          </a:xfrm>
          <a:prstGeom prst="rect">
            <a:avLst/>
          </a:prstGeom>
          <a:solidFill>
            <a:srgbClr val="FEDAB6"/>
          </a:solidFill>
          <a:ln w="9525">
            <a:solidFill>
              <a:srgbClr val="D3864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1000">
                <a:latin typeface="Tahoma" pitchFamily="34" charset="0"/>
              </a:rPr>
              <a:t>GOP 4</a:t>
            </a:r>
          </a:p>
        </p:txBody>
      </p:sp>
      <p:sp>
        <p:nvSpPr>
          <p:cNvPr id="12" name="Rectangle 58"/>
          <p:cNvSpPr>
            <a:spLocks noChangeArrowheads="1"/>
          </p:cNvSpPr>
          <p:nvPr/>
        </p:nvSpPr>
        <p:spPr bwMode="auto">
          <a:xfrm>
            <a:off x="5796558" y="4797152"/>
            <a:ext cx="503238" cy="215900"/>
          </a:xfrm>
          <a:prstGeom prst="rect">
            <a:avLst/>
          </a:prstGeom>
          <a:solidFill>
            <a:srgbClr val="FEDAB6"/>
          </a:solidFill>
          <a:ln w="9525">
            <a:solidFill>
              <a:srgbClr val="D3864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1000">
                <a:latin typeface="Tahoma" pitchFamily="34" charset="0"/>
              </a:rPr>
              <a:t>GOP 5</a:t>
            </a:r>
          </a:p>
        </p:txBody>
      </p:sp>
      <p:sp>
        <p:nvSpPr>
          <p:cNvPr id="13" name="Rectangle 59"/>
          <p:cNvSpPr>
            <a:spLocks noChangeArrowheads="1"/>
          </p:cNvSpPr>
          <p:nvPr/>
        </p:nvSpPr>
        <p:spPr bwMode="auto">
          <a:xfrm>
            <a:off x="6372820" y="4797152"/>
            <a:ext cx="503238" cy="215900"/>
          </a:xfrm>
          <a:prstGeom prst="rect">
            <a:avLst/>
          </a:prstGeom>
          <a:solidFill>
            <a:srgbClr val="FEDAB6"/>
          </a:solidFill>
          <a:ln w="9525">
            <a:solidFill>
              <a:srgbClr val="D3864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1000">
                <a:latin typeface="Tahoma" pitchFamily="34" charset="0"/>
              </a:rPr>
              <a:t>GOP 6</a:t>
            </a:r>
          </a:p>
        </p:txBody>
      </p:sp>
      <p:sp>
        <p:nvSpPr>
          <p:cNvPr id="14" name="Rectangle 60"/>
          <p:cNvSpPr>
            <a:spLocks noChangeArrowheads="1"/>
          </p:cNvSpPr>
          <p:nvPr/>
        </p:nvSpPr>
        <p:spPr bwMode="auto">
          <a:xfrm>
            <a:off x="6949083" y="4797152"/>
            <a:ext cx="503238" cy="215900"/>
          </a:xfrm>
          <a:prstGeom prst="rect">
            <a:avLst/>
          </a:prstGeom>
          <a:solidFill>
            <a:srgbClr val="FEDAB6"/>
          </a:solidFill>
          <a:ln w="9525">
            <a:solidFill>
              <a:srgbClr val="D3864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1000">
                <a:latin typeface="Tahoma" pitchFamily="34" charset="0"/>
              </a:rPr>
              <a:t>GOP 7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5220072" y="5589240"/>
            <a:ext cx="503237" cy="215900"/>
          </a:xfrm>
          <a:prstGeom prst="rect">
            <a:avLst/>
          </a:prstGeom>
          <a:solidFill>
            <a:srgbClr val="FEDAB6"/>
          </a:solidFill>
          <a:ln w="9525">
            <a:solidFill>
              <a:srgbClr val="D3864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1000">
                <a:latin typeface="Tahoma" pitchFamily="34" charset="0"/>
              </a:rPr>
              <a:t>GOP 0</a:t>
            </a: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4644008" y="5589240"/>
            <a:ext cx="503237" cy="215900"/>
          </a:xfrm>
          <a:prstGeom prst="rect">
            <a:avLst/>
          </a:prstGeom>
          <a:solidFill>
            <a:srgbClr val="FEDAB6"/>
          </a:solidFill>
          <a:ln w="9525">
            <a:solidFill>
              <a:srgbClr val="D3864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1000">
                <a:latin typeface="Tahoma" pitchFamily="34" charset="0"/>
              </a:rPr>
              <a:t>GOP 1</a:t>
            </a: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3491880" y="5589240"/>
            <a:ext cx="503238" cy="215900"/>
          </a:xfrm>
          <a:prstGeom prst="rect">
            <a:avLst/>
          </a:prstGeom>
          <a:solidFill>
            <a:srgbClr val="FEDAB6"/>
          </a:solidFill>
          <a:ln w="9525">
            <a:solidFill>
              <a:srgbClr val="D3864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1000">
                <a:latin typeface="Tahoma" pitchFamily="34" charset="0"/>
              </a:rPr>
              <a:t>GOP 3</a:t>
            </a: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6372200" y="5589240"/>
            <a:ext cx="503237" cy="215900"/>
          </a:xfrm>
          <a:prstGeom prst="rect">
            <a:avLst/>
          </a:prstGeom>
          <a:solidFill>
            <a:srgbClr val="FEDAB6"/>
          </a:solidFill>
          <a:ln w="9525">
            <a:solidFill>
              <a:srgbClr val="D3864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1000">
                <a:latin typeface="Tahoma" pitchFamily="34" charset="0"/>
              </a:rPr>
              <a:t>GOP 4</a:t>
            </a:r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6948264" y="5589240"/>
            <a:ext cx="503238" cy="215900"/>
          </a:xfrm>
          <a:prstGeom prst="rect">
            <a:avLst/>
          </a:prstGeom>
          <a:solidFill>
            <a:srgbClr val="FEDAB6"/>
          </a:solidFill>
          <a:ln w="9525">
            <a:solidFill>
              <a:srgbClr val="D3864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1000">
                <a:latin typeface="Tahoma" pitchFamily="34" charset="0"/>
              </a:rPr>
              <a:t>GOP 5</a:t>
            </a: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5796136" y="5589240"/>
            <a:ext cx="503237" cy="215900"/>
          </a:xfrm>
          <a:prstGeom prst="rect">
            <a:avLst/>
          </a:prstGeom>
          <a:solidFill>
            <a:srgbClr val="FEDAB6"/>
          </a:solidFill>
          <a:ln w="9525">
            <a:solidFill>
              <a:srgbClr val="D3864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1000">
                <a:latin typeface="Tahoma" pitchFamily="34" charset="0"/>
              </a:rPr>
              <a:t>GOP 6</a:t>
            </a:r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4067944" y="5589240"/>
            <a:ext cx="503238" cy="215900"/>
          </a:xfrm>
          <a:prstGeom prst="rect">
            <a:avLst/>
          </a:prstGeom>
          <a:solidFill>
            <a:srgbClr val="FEDAB6"/>
          </a:solidFill>
          <a:ln w="9525">
            <a:solidFill>
              <a:srgbClr val="D3864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1000">
                <a:latin typeface="Tahoma" pitchFamily="34" charset="0"/>
              </a:rPr>
              <a:t>GOP 7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771800" y="3717032"/>
            <a:ext cx="4752528" cy="936104"/>
            <a:chOff x="1043608" y="3717032"/>
            <a:chExt cx="4752528" cy="93610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043608" y="4653136"/>
              <a:ext cx="47525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1187624" y="4293096"/>
              <a:ext cx="504056" cy="360040"/>
            </a:xfrm>
            <a:prstGeom prst="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63688" y="4509120"/>
              <a:ext cx="504056" cy="144016"/>
            </a:xfrm>
            <a:prstGeom prst="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39752" y="3717032"/>
              <a:ext cx="504056" cy="936104"/>
            </a:xfrm>
            <a:prstGeom prst="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915816" y="4581128"/>
              <a:ext cx="504056" cy="72008"/>
            </a:xfrm>
            <a:prstGeom prst="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91880" y="4509120"/>
              <a:ext cx="504056" cy="144016"/>
            </a:xfrm>
            <a:prstGeom prst="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067944" y="4005064"/>
              <a:ext cx="504056" cy="648072"/>
            </a:xfrm>
            <a:prstGeom prst="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44008" y="4293096"/>
              <a:ext cx="504056" cy="360040"/>
            </a:xfrm>
            <a:prstGeom prst="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220072" y="4509120"/>
              <a:ext cx="504056" cy="144016"/>
            </a:xfrm>
            <a:prstGeom prst="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771800" y="3789040"/>
            <a:ext cx="4752528" cy="864096"/>
            <a:chOff x="6119664" y="3717032"/>
            <a:chExt cx="4752528" cy="864096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6119664" y="4581128"/>
              <a:ext cx="47525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6263680" y="4293096"/>
              <a:ext cx="504056" cy="288032"/>
            </a:xfrm>
            <a:prstGeom prst="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39744" y="4293096"/>
              <a:ext cx="504056" cy="288032"/>
            </a:xfrm>
            <a:prstGeom prst="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991872" y="3717032"/>
              <a:ext cx="504056" cy="864096"/>
            </a:xfrm>
            <a:prstGeom prst="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567936" y="4005064"/>
              <a:ext cx="504056" cy="576064"/>
            </a:xfrm>
            <a:prstGeom prst="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144000" y="4221088"/>
              <a:ext cx="504056" cy="360040"/>
            </a:xfrm>
            <a:prstGeom prst="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9720064" y="4365104"/>
              <a:ext cx="504056" cy="216024"/>
            </a:xfrm>
            <a:prstGeom prst="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296128" y="4293096"/>
              <a:ext cx="504056" cy="288032"/>
            </a:xfrm>
            <a:prstGeom prst="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/>
            </a:p>
          </p:txBody>
        </p:sp>
      </p:grp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2915816" y="5589364"/>
            <a:ext cx="503237" cy="215900"/>
          </a:xfrm>
          <a:prstGeom prst="rect">
            <a:avLst/>
          </a:prstGeom>
          <a:solidFill>
            <a:srgbClr val="FEDAB6"/>
          </a:solidFill>
          <a:ln w="9525">
            <a:solidFill>
              <a:srgbClr val="D3864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1000">
                <a:latin typeface="Tahoma" pitchFamily="34" charset="0"/>
              </a:rPr>
              <a:t>GOP 2</a:t>
            </a:r>
          </a:p>
        </p:txBody>
      </p:sp>
      <p:sp>
        <p:nvSpPr>
          <p:cNvPr id="44" name="Rectangle 26"/>
          <p:cNvSpPr>
            <a:spLocks noChangeArrowheads="1"/>
          </p:cNvSpPr>
          <p:nvPr/>
        </p:nvSpPr>
        <p:spPr bwMode="auto">
          <a:xfrm>
            <a:off x="4067944" y="4797152"/>
            <a:ext cx="503237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000" dirty="0">
              <a:latin typeface="Tahoma" pitchFamily="34" charset="0"/>
            </a:endParaRPr>
          </a:p>
        </p:txBody>
      </p:sp>
      <p:sp>
        <p:nvSpPr>
          <p:cNvPr id="47" name="Rectangle 26"/>
          <p:cNvSpPr>
            <a:spLocks noChangeArrowheads="1"/>
          </p:cNvSpPr>
          <p:nvPr/>
        </p:nvSpPr>
        <p:spPr bwMode="auto">
          <a:xfrm>
            <a:off x="4644008" y="4797152"/>
            <a:ext cx="503237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000" dirty="0">
              <a:latin typeface="Tahom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53863" y="4715852"/>
            <a:ext cx="973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Clusters</a:t>
            </a:r>
            <a:endParaRPr lang="es-ES" dirty="0"/>
          </a:p>
        </p:txBody>
      </p:sp>
      <p:sp>
        <p:nvSpPr>
          <p:cNvPr id="49" name="TextBox 48"/>
          <p:cNvSpPr txBox="1"/>
          <p:nvPr/>
        </p:nvSpPr>
        <p:spPr>
          <a:xfrm>
            <a:off x="1475656" y="530120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 smtClean="0"/>
              <a:t>Ranked</a:t>
            </a:r>
            <a:r>
              <a:rPr lang="es-ES" dirty="0" smtClean="0"/>
              <a:t> </a:t>
            </a:r>
            <a:r>
              <a:rPr lang="es-ES" dirty="0" err="1" smtClean="0"/>
              <a:t>list</a:t>
            </a:r>
            <a:endParaRPr lang="es-ES" dirty="0" smtClean="0"/>
          </a:p>
          <a:p>
            <a:pPr algn="ctr"/>
            <a:r>
              <a:rPr lang="es-ES" dirty="0" smtClean="0"/>
              <a:t>(</a:t>
            </a:r>
            <a:r>
              <a:rPr lang="es-ES" dirty="0" err="1" smtClean="0"/>
              <a:t>summaries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50" name="TextBox 49"/>
          <p:cNvSpPr txBox="1"/>
          <p:nvPr/>
        </p:nvSpPr>
        <p:spPr>
          <a:xfrm>
            <a:off x="1816471" y="3933056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Score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p:transition advTm="1432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43" grpId="0" animBg="1"/>
      <p:bldP spid="44" grpId="0" animBg="1"/>
      <p:bldP spid="44" grpId="1" animBg="1"/>
      <p:bldP spid="47" grpId="0" animBg="1"/>
      <p:bldP spid="47" grpId="1" animBg="1"/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Example</a:t>
            </a:r>
            <a:r>
              <a:rPr lang="es-ES" dirty="0" smtClean="0"/>
              <a:t>: </a:t>
            </a:r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storyboard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Example</a:t>
            </a:r>
            <a:r>
              <a:rPr lang="es-ES" dirty="0" smtClean="0"/>
              <a:t> </a:t>
            </a:r>
            <a:r>
              <a:rPr lang="en-US" dirty="0" smtClean="0"/>
              <a:t>(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s-ES" i="1" baseline="-25000" dirty="0" err="1" smtClean="0">
                <a:latin typeface="Times New Roman" pitchFamily="18" charset="0"/>
                <a:cs typeface="Tahoma" pitchFamily="34" charset="0"/>
              </a:rPr>
              <a:t>cluster</a:t>
            </a:r>
            <a:r>
              <a:rPr lang="es-ES" dirty="0" smtClean="0">
                <a:cs typeface="Tahoma" pitchFamily="34" charset="0"/>
              </a:rPr>
              <a:t>=0.5)</a:t>
            </a:r>
          </a:p>
          <a:p>
            <a:pPr lvl="1"/>
            <a:r>
              <a:rPr lang="en-US" dirty="0" err="1" smtClean="0"/>
              <a:t>Keyframes</a:t>
            </a:r>
            <a:r>
              <a:rPr lang="en-US" dirty="0" smtClean="0"/>
              <a:t> in temporal order</a:t>
            </a:r>
          </a:p>
          <a:p>
            <a:pPr lvl="1"/>
            <a:endParaRPr lang="el-GR" dirty="0" smtClean="0">
              <a:cs typeface="Tahoma" pitchFamily="34" charset="0"/>
            </a:endParaRPr>
          </a:p>
          <a:p>
            <a:endParaRPr lang="es-ES" dirty="0" smtClean="0"/>
          </a:p>
          <a:p>
            <a:endParaRPr lang="es-ES" dirty="0" smtClean="0"/>
          </a:p>
          <a:p>
            <a:pPr lvl="1"/>
            <a:r>
              <a:rPr lang="en-US" dirty="0" err="1" smtClean="0"/>
              <a:t>Keyframes</a:t>
            </a:r>
            <a:r>
              <a:rPr lang="en-US" dirty="0" smtClean="0"/>
              <a:t> in ranked order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26</a:t>
            </a:fld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r>
              <a:rPr lang="es-ES" dirty="0" smtClean="0"/>
              <a:t>. </a:t>
            </a:r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storyboards</a:t>
            </a:r>
            <a:r>
              <a:rPr lang="es-ES" dirty="0" smtClean="0"/>
              <a:t> and video </a:t>
            </a:r>
            <a:r>
              <a:rPr lang="es-ES" dirty="0" err="1" smtClean="0"/>
              <a:t>skims</a:t>
            </a:r>
            <a:endParaRPr lang="es-ES" dirty="0"/>
          </a:p>
        </p:txBody>
      </p:sp>
      <p:pic>
        <p:nvPicPr>
          <p:cNvPr id="8" name="Picture 6" descr="D:\work\Documentos\Doctorado\Tesis\texto\5_scalable_summaries\figs\example_storyboard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7260810" cy="1080120"/>
          </a:xfrm>
          <a:prstGeom prst="rect">
            <a:avLst/>
          </a:prstGeom>
          <a:noFill/>
        </p:spPr>
      </p:pic>
      <p:pic>
        <p:nvPicPr>
          <p:cNvPr id="128001" name="Picture 1" descr="D:\work\Documentos\Doctorado\Tesis\presentacion\ranked_keyfram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933056"/>
            <a:ext cx="7260000" cy="1080000"/>
          </a:xfrm>
          <a:prstGeom prst="rect">
            <a:avLst/>
          </a:prstGeom>
          <a:noFill/>
        </p:spPr>
      </p:pic>
    </p:spTree>
  </p:cSld>
  <p:clrMapOvr>
    <a:masterClrMapping/>
  </p:clrMapOvr>
  <p:transition advTm="12917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27</a:t>
            </a:fld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r>
              <a:rPr lang="es-ES" dirty="0" smtClean="0"/>
              <a:t>. </a:t>
            </a:r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storyboards</a:t>
            </a:r>
            <a:r>
              <a:rPr lang="es-ES" dirty="0" smtClean="0"/>
              <a:t> and video </a:t>
            </a:r>
            <a:r>
              <a:rPr lang="es-ES" dirty="0" err="1" smtClean="0"/>
              <a:t>skims</a:t>
            </a:r>
            <a:endParaRPr lang="es-ES" dirty="0" smtClean="0"/>
          </a:p>
        </p:txBody>
      </p:sp>
      <p:sp>
        <p:nvSpPr>
          <p:cNvPr id="6" name="Rectangle 5"/>
          <p:cNvSpPr/>
          <p:nvPr/>
        </p:nvSpPr>
        <p:spPr>
          <a:xfrm>
            <a:off x="1907704" y="2204864"/>
            <a:ext cx="936104" cy="5760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 smtClean="0">
                <a:solidFill>
                  <a:schemeClr val="tx2"/>
                </a:solidFill>
              </a:rPr>
              <a:t>Bitstream</a:t>
            </a:r>
            <a:r>
              <a:rPr lang="es-ES" sz="1400" dirty="0" smtClean="0">
                <a:solidFill>
                  <a:schemeClr val="tx2"/>
                </a:solidFill>
              </a:rPr>
              <a:t> </a:t>
            </a:r>
            <a:r>
              <a:rPr lang="es-ES" sz="1400" dirty="0" err="1" smtClean="0">
                <a:solidFill>
                  <a:schemeClr val="tx2"/>
                </a:solidFill>
              </a:rPr>
              <a:t>parsing</a:t>
            </a:r>
            <a:endParaRPr lang="es-ES" sz="1400" dirty="0" smtClean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31840" y="2204864"/>
            <a:ext cx="1123325" cy="5760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 smtClean="0">
                <a:solidFill>
                  <a:schemeClr val="tx2"/>
                </a:solidFill>
              </a:rPr>
              <a:t>Shot</a:t>
            </a:r>
            <a:r>
              <a:rPr lang="es-ES" sz="1400" dirty="0" smtClean="0">
                <a:solidFill>
                  <a:schemeClr val="tx2"/>
                </a:solidFill>
              </a:rPr>
              <a:t> </a:t>
            </a:r>
            <a:r>
              <a:rPr lang="es-ES" sz="1400" dirty="0" err="1" smtClean="0">
                <a:solidFill>
                  <a:schemeClr val="tx2"/>
                </a:solidFill>
              </a:rPr>
              <a:t>change</a:t>
            </a:r>
            <a:r>
              <a:rPr lang="es-ES" sz="1400" dirty="0" smtClean="0">
                <a:solidFill>
                  <a:schemeClr val="tx2"/>
                </a:solidFill>
              </a:rPr>
              <a:t> </a:t>
            </a:r>
            <a:r>
              <a:rPr lang="es-ES" sz="1400" dirty="0" err="1" smtClean="0">
                <a:solidFill>
                  <a:schemeClr val="tx2"/>
                </a:solidFill>
              </a:rPr>
              <a:t>detction</a:t>
            </a:r>
            <a:endParaRPr lang="es-ES" sz="1400" dirty="0" smtClean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9992" y="2204864"/>
            <a:ext cx="1747394" cy="5760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 smtClean="0">
                <a:solidFill>
                  <a:schemeClr val="tx2"/>
                </a:solidFill>
              </a:rPr>
              <a:t>Frame</a:t>
            </a:r>
            <a:r>
              <a:rPr lang="es-ES" sz="1400" dirty="0" smtClean="0">
                <a:solidFill>
                  <a:schemeClr val="tx2"/>
                </a:solidFill>
              </a:rPr>
              <a:t> </a:t>
            </a:r>
            <a:r>
              <a:rPr lang="es-ES" sz="1400" dirty="0" err="1" smtClean="0">
                <a:solidFill>
                  <a:schemeClr val="tx2"/>
                </a:solidFill>
              </a:rPr>
              <a:t>sampling</a:t>
            </a:r>
            <a:r>
              <a:rPr lang="es-ES" sz="1400" dirty="0" smtClean="0">
                <a:solidFill>
                  <a:schemeClr val="tx2"/>
                </a:solidFill>
              </a:rPr>
              <a:t> and </a:t>
            </a:r>
            <a:r>
              <a:rPr lang="es-ES" sz="1400" dirty="0" err="1" smtClean="0">
                <a:solidFill>
                  <a:schemeClr val="tx2"/>
                </a:solidFill>
              </a:rPr>
              <a:t>feature</a:t>
            </a:r>
            <a:r>
              <a:rPr lang="es-ES" sz="1400" dirty="0" smtClean="0">
                <a:solidFill>
                  <a:schemeClr val="tx2"/>
                </a:solidFill>
              </a:rPr>
              <a:t> </a:t>
            </a:r>
            <a:r>
              <a:rPr lang="es-ES" sz="1400" dirty="0" err="1" smtClean="0">
                <a:solidFill>
                  <a:schemeClr val="tx2"/>
                </a:solidFill>
              </a:rPr>
              <a:t>extraction</a:t>
            </a:r>
            <a:endParaRPr lang="es-ES" sz="1400" dirty="0" smtClean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16217" y="2204864"/>
            <a:ext cx="936104" cy="5760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 smtClean="0">
                <a:solidFill>
                  <a:schemeClr val="tx2"/>
                </a:solidFill>
              </a:rPr>
              <a:t>Clustering</a:t>
            </a:r>
            <a:endParaRPr lang="es-ES" sz="1400" dirty="0" smtClean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97147" y="2204864"/>
            <a:ext cx="835293" cy="5760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2"/>
                </a:solidFill>
              </a:rPr>
              <a:t>Ranking</a:t>
            </a:r>
          </a:p>
        </p:txBody>
      </p:sp>
      <p:cxnSp>
        <p:nvCxnSpPr>
          <p:cNvPr id="13" name="Straight Arrow Connector 12"/>
          <p:cNvCxnSpPr>
            <a:stCxn id="6" idx="3"/>
            <a:endCxn id="8" idx="1"/>
          </p:cNvCxnSpPr>
          <p:nvPr/>
        </p:nvCxnSpPr>
        <p:spPr>
          <a:xfrm>
            <a:off x="2843808" y="2492896"/>
            <a:ext cx="288032" cy="1588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  <a:endCxn id="9" idx="1"/>
          </p:cNvCxnSpPr>
          <p:nvPr/>
        </p:nvCxnSpPr>
        <p:spPr>
          <a:xfrm>
            <a:off x="4255165" y="2492896"/>
            <a:ext cx="244827" cy="1588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  <a:endCxn id="10" idx="1"/>
          </p:cNvCxnSpPr>
          <p:nvPr/>
        </p:nvCxnSpPr>
        <p:spPr>
          <a:xfrm>
            <a:off x="6247386" y="2492896"/>
            <a:ext cx="268831" cy="1588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3"/>
            <a:endCxn id="11" idx="1"/>
          </p:cNvCxnSpPr>
          <p:nvPr/>
        </p:nvCxnSpPr>
        <p:spPr>
          <a:xfrm>
            <a:off x="7452321" y="2492896"/>
            <a:ext cx="244826" cy="1588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91880" y="4149080"/>
            <a:ext cx="1819402" cy="5760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 smtClean="0">
                <a:solidFill>
                  <a:schemeClr val="tx2"/>
                </a:solidFill>
              </a:rPr>
              <a:t>Keyframes</a:t>
            </a:r>
            <a:r>
              <a:rPr lang="es-ES" sz="1400" dirty="0" smtClean="0">
                <a:solidFill>
                  <a:schemeClr val="tx2"/>
                </a:solidFill>
              </a:rPr>
              <a:t>/</a:t>
            </a:r>
            <a:r>
              <a:rPr lang="es-ES" sz="1400" dirty="0" err="1" smtClean="0">
                <a:solidFill>
                  <a:schemeClr val="tx2"/>
                </a:solidFill>
              </a:rPr>
              <a:t>segmentsselection</a:t>
            </a:r>
            <a:endParaRPr lang="es-ES" sz="1400" dirty="0" smtClean="0">
              <a:solidFill>
                <a:schemeClr val="tx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80113" y="4149080"/>
            <a:ext cx="936104" cy="5760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 smtClean="0">
                <a:solidFill>
                  <a:schemeClr val="tx2"/>
                </a:solidFill>
              </a:rPr>
              <a:t>Bitstream</a:t>
            </a:r>
            <a:r>
              <a:rPr lang="es-ES" sz="1400" dirty="0" smtClean="0">
                <a:solidFill>
                  <a:schemeClr val="tx2"/>
                </a:solidFill>
              </a:rPr>
              <a:t> extractor</a:t>
            </a:r>
          </a:p>
        </p:txBody>
      </p:sp>
      <p:cxnSp>
        <p:nvCxnSpPr>
          <p:cNvPr id="27" name="Straight Arrow Connector 26"/>
          <p:cNvCxnSpPr>
            <a:stCxn id="25" idx="3"/>
            <a:endCxn id="26" idx="1"/>
          </p:cNvCxnSpPr>
          <p:nvPr/>
        </p:nvCxnSpPr>
        <p:spPr>
          <a:xfrm>
            <a:off x="5311282" y="4437112"/>
            <a:ext cx="268831" cy="1588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6" idx="3"/>
          </p:cNvCxnSpPr>
          <p:nvPr/>
        </p:nvCxnSpPr>
        <p:spPr>
          <a:xfrm>
            <a:off x="6516217" y="4437112"/>
            <a:ext cx="720079" cy="1588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1763688" y="1844824"/>
            <a:ext cx="6912768" cy="108012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s-ES" sz="1600" dirty="0" err="1" smtClean="0">
                <a:solidFill>
                  <a:schemeClr val="tx2"/>
                </a:solidFill>
              </a:rPr>
              <a:t>Analysis</a:t>
            </a:r>
            <a:endParaRPr lang="es-ES" sz="1600" dirty="0">
              <a:solidFill>
                <a:schemeClr val="tx2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347864" y="3789040"/>
            <a:ext cx="3312368" cy="108012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s-ES" sz="1600" dirty="0" err="1" smtClean="0">
                <a:solidFill>
                  <a:schemeClr val="tx2"/>
                </a:solidFill>
              </a:rPr>
              <a:t>Generation</a:t>
            </a:r>
            <a:endParaRPr lang="es-ES" sz="1600" dirty="0">
              <a:solidFill>
                <a:schemeClr val="tx2"/>
              </a:solidFill>
            </a:endParaRPr>
          </a:p>
        </p:txBody>
      </p:sp>
      <p:cxnSp>
        <p:nvCxnSpPr>
          <p:cNvPr id="35" name="Shape 34"/>
          <p:cNvCxnSpPr>
            <a:stCxn id="11" idx="3"/>
            <a:endCxn id="25" idx="1"/>
          </p:cNvCxnSpPr>
          <p:nvPr/>
        </p:nvCxnSpPr>
        <p:spPr>
          <a:xfrm flipH="1">
            <a:off x="3491880" y="2492896"/>
            <a:ext cx="5040560" cy="1944216"/>
          </a:xfrm>
          <a:prstGeom prst="bentConnector5">
            <a:avLst>
              <a:gd name="adj1" fmla="val -4535"/>
              <a:gd name="adj2" fmla="val 40726"/>
              <a:gd name="adj3" fmla="val 104535"/>
            </a:avLst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6" idx="1"/>
          </p:cNvCxnSpPr>
          <p:nvPr/>
        </p:nvCxnSpPr>
        <p:spPr>
          <a:xfrm>
            <a:off x="899592" y="2492896"/>
            <a:ext cx="1008112" cy="1588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67544" y="2204864"/>
            <a:ext cx="1181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tx2"/>
                </a:solidFill>
              </a:rPr>
              <a:t>Input </a:t>
            </a:r>
            <a:r>
              <a:rPr lang="es-ES" sz="1200" dirty="0" err="1" smtClean="0">
                <a:solidFill>
                  <a:schemeClr val="tx2"/>
                </a:solidFill>
              </a:rPr>
              <a:t>bitstream</a:t>
            </a:r>
            <a:endParaRPr lang="es-ES" sz="1200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6296" y="422108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tx2"/>
                </a:solidFill>
              </a:rPr>
              <a:t>Output </a:t>
            </a:r>
            <a:r>
              <a:rPr lang="es-ES" sz="1200" dirty="0" err="1" smtClean="0">
                <a:solidFill>
                  <a:schemeClr val="tx2"/>
                </a:solidFill>
              </a:rPr>
              <a:t>bitstream</a:t>
            </a:r>
            <a:endParaRPr lang="es-ES" sz="1200" dirty="0" smtClean="0">
              <a:solidFill>
                <a:schemeClr val="tx2"/>
              </a:solidFill>
            </a:endParaRPr>
          </a:p>
          <a:p>
            <a:pPr algn="ctr"/>
            <a:r>
              <a:rPr lang="es-ES" sz="1200" dirty="0" smtClean="0">
                <a:solidFill>
                  <a:schemeClr val="tx2"/>
                </a:solidFill>
              </a:rPr>
              <a:t>(</a:t>
            </a:r>
            <a:r>
              <a:rPr lang="es-ES" sz="1200" dirty="0" err="1" smtClean="0">
                <a:solidFill>
                  <a:schemeClr val="tx2"/>
                </a:solidFill>
              </a:rPr>
              <a:t>summary</a:t>
            </a:r>
            <a:r>
              <a:rPr lang="es-ES" sz="1200" dirty="0" smtClean="0">
                <a:solidFill>
                  <a:schemeClr val="tx2"/>
                </a:solidFill>
              </a:rPr>
              <a:t>)</a:t>
            </a:r>
            <a:endParaRPr lang="es-ES" sz="1200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64088" y="2996952"/>
            <a:ext cx="910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>
                <a:solidFill>
                  <a:schemeClr val="tx2"/>
                </a:solidFill>
              </a:rPr>
              <a:t>Ranked</a:t>
            </a:r>
            <a:r>
              <a:rPr lang="es-ES" sz="1200" dirty="0" smtClean="0">
                <a:solidFill>
                  <a:schemeClr val="tx2"/>
                </a:solidFill>
              </a:rPr>
              <a:t> </a:t>
            </a:r>
            <a:r>
              <a:rPr lang="es-ES" sz="1200" dirty="0" err="1" smtClean="0">
                <a:solidFill>
                  <a:schemeClr val="tx2"/>
                </a:solidFill>
              </a:rPr>
              <a:t>list</a:t>
            </a:r>
            <a:endParaRPr lang="es-ES" sz="1200" dirty="0">
              <a:solidFill>
                <a:schemeClr val="tx2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475656" y="2636912"/>
            <a:ext cx="216024" cy="72008"/>
          </a:xfrm>
          <a:prstGeom prst="roundRect">
            <a:avLst/>
          </a:prstGeom>
          <a:solidFill>
            <a:srgbClr val="F1823E"/>
          </a:solidFill>
          <a:ln w="6350">
            <a:solidFill>
              <a:srgbClr val="D38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dirty="0" smtClean="0">
                <a:solidFill>
                  <a:schemeClr val="tx2"/>
                </a:solidFill>
              </a:rPr>
              <a:t>4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187624" y="2636912"/>
            <a:ext cx="216024" cy="72008"/>
          </a:xfrm>
          <a:prstGeom prst="roundRect">
            <a:avLst/>
          </a:prstGeom>
          <a:solidFill>
            <a:srgbClr val="F5995C"/>
          </a:solidFill>
          <a:ln w="6350">
            <a:solidFill>
              <a:srgbClr val="D38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dirty="0" smtClean="0">
                <a:solidFill>
                  <a:schemeClr val="tx2"/>
                </a:solidFill>
              </a:rPr>
              <a:t>3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99592" y="2636912"/>
            <a:ext cx="216024" cy="72008"/>
          </a:xfrm>
          <a:prstGeom prst="roundRect">
            <a:avLst/>
          </a:prstGeom>
          <a:solidFill>
            <a:srgbClr val="F8AF79"/>
          </a:solidFill>
          <a:ln w="6350">
            <a:solidFill>
              <a:srgbClr val="D38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dirty="0" smtClean="0">
                <a:solidFill>
                  <a:schemeClr val="tx2"/>
                </a:solidFill>
              </a:rPr>
              <a:t>2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11560" y="2636912"/>
            <a:ext cx="216024" cy="72008"/>
          </a:xfrm>
          <a:prstGeom prst="roundRect">
            <a:avLst/>
          </a:prstGeom>
          <a:solidFill>
            <a:srgbClr val="FBC698"/>
          </a:solidFill>
          <a:ln w="6350">
            <a:solidFill>
              <a:srgbClr val="D38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dirty="0" smtClean="0">
                <a:solidFill>
                  <a:schemeClr val="tx2"/>
                </a:solidFill>
              </a:rPr>
              <a:t>1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23528" y="2636912"/>
            <a:ext cx="216024" cy="72008"/>
          </a:xfrm>
          <a:prstGeom prst="roundRect">
            <a:avLst/>
          </a:prstGeom>
          <a:solidFill>
            <a:srgbClr val="FEDAB6"/>
          </a:solidFill>
          <a:ln w="6350">
            <a:solidFill>
              <a:srgbClr val="D38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dirty="0" smtClean="0">
                <a:solidFill>
                  <a:schemeClr val="tx2"/>
                </a:solidFill>
              </a:rPr>
              <a:t>0</a:t>
            </a:r>
            <a:endParaRPr lang="es-ES" dirty="0">
              <a:solidFill>
                <a:schemeClr val="tx2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5148064" y="3356992"/>
            <a:ext cx="1368152" cy="72008"/>
            <a:chOff x="5148064" y="3356992"/>
            <a:chExt cx="1368152" cy="72008"/>
          </a:xfrm>
        </p:grpSpPr>
        <p:sp>
          <p:nvSpPr>
            <p:cNvPr id="47" name="Rounded Rectangle 46"/>
            <p:cNvSpPr/>
            <p:nvPr/>
          </p:nvSpPr>
          <p:spPr>
            <a:xfrm>
              <a:off x="5724128" y="3356992"/>
              <a:ext cx="216024" cy="72008"/>
            </a:xfrm>
            <a:prstGeom prst="roundRect">
              <a:avLst/>
            </a:prstGeom>
            <a:solidFill>
              <a:srgbClr val="F1823E"/>
            </a:solidFill>
            <a:ln w="6350">
              <a:solidFill>
                <a:srgbClr val="D386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S" dirty="0" smtClean="0">
                  <a:solidFill>
                    <a:schemeClr val="tx2"/>
                  </a:solidFill>
                </a:rPr>
                <a:t>4</a:t>
              </a:r>
              <a:endParaRPr lang="es-ES" dirty="0">
                <a:solidFill>
                  <a:schemeClr val="tx2"/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148064" y="3356992"/>
              <a:ext cx="216024" cy="72008"/>
            </a:xfrm>
            <a:prstGeom prst="roundRect">
              <a:avLst/>
            </a:prstGeom>
            <a:solidFill>
              <a:srgbClr val="F5995C"/>
            </a:solidFill>
            <a:ln w="6350">
              <a:solidFill>
                <a:srgbClr val="D386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S" dirty="0" smtClean="0">
                  <a:solidFill>
                    <a:schemeClr val="tx2"/>
                  </a:solidFill>
                </a:rPr>
                <a:t>3</a:t>
              </a:r>
              <a:endParaRPr lang="es-ES" dirty="0">
                <a:solidFill>
                  <a:schemeClr val="tx2"/>
                </a:solidFill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012160" y="3356992"/>
              <a:ext cx="216024" cy="72008"/>
            </a:xfrm>
            <a:prstGeom prst="roundRect">
              <a:avLst/>
            </a:prstGeom>
            <a:solidFill>
              <a:srgbClr val="F8AF79"/>
            </a:solidFill>
            <a:ln w="6350">
              <a:solidFill>
                <a:srgbClr val="D386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S" dirty="0" smtClean="0">
                  <a:solidFill>
                    <a:schemeClr val="tx2"/>
                  </a:solidFill>
                </a:rPr>
                <a:t>2</a:t>
              </a:r>
              <a:endParaRPr lang="es-ES" dirty="0">
                <a:solidFill>
                  <a:schemeClr val="tx2"/>
                </a:solidFill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300192" y="3356992"/>
              <a:ext cx="216024" cy="72008"/>
            </a:xfrm>
            <a:prstGeom prst="roundRect">
              <a:avLst/>
            </a:prstGeom>
            <a:solidFill>
              <a:srgbClr val="FBC698"/>
            </a:solidFill>
            <a:ln w="6350">
              <a:solidFill>
                <a:srgbClr val="D386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S" dirty="0" smtClean="0">
                  <a:solidFill>
                    <a:schemeClr val="tx2"/>
                  </a:solidFill>
                </a:rPr>
                <a:t>1</a:t>
              </a:r>
              <a:endParaRPr lang="es-ES" dirty="0">
                <a:solidFill>
                  <a:schemeClr val="tx2"/>
                </a:solidFill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436096" y="3356992"/>
              <a:ext cx="216024" cy="72008"/>
            </a:xfrm>
            <a:prstGeom prst="roundRect">
              <a:avLst/>
            </a:prstGeom>
            <a:solidFill>
              <a:srgbClr val="FEDAB6"/>
            </a:solidFill>
            <a:ln w="6350">
              <a:solidFill>
                <a:srgbClr val="D386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S" dirty="0" smtClean="0">
                  <a:solidFill>
                    <a:schemeClr val="tx2"/>
                  </a:solidFill>
                </a:rPr>
                <a:t>0</a:t>
              </a:r>
              <a:endParaRPr lang="es-E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948264" y="4581128"/>
            <a:ext cx="504056" cy="72008"/>
            <a:chOff x="6948264" y="4581128"/>
            <a:chExt cx="504056" cy="72008"/>
          </a:xfrm>
        </p:grpSpPr>
        <p:sp>
          <p:nvSpPr>
            <p:cNvPr id="60" name="Rounded Rectangle 59"/>
            <p:cNvSpPr/>
            <p:nvPr/>
          </p:nvSpPr>
          <p:spPr>
            <a:xfrm>
              <a:off x="7236296" y="4581128"/>
              <a:ext cx="216024" cy="72008"/>
            </a:xfrm>
            <a:prstGeom prst="roundRect">
              <a:avLst/>
            </a:prstGeom>
            <a:solidFill>
              <a:srgbClr val="F5995C"/>
            </a:solidFill>
            <a:ln w="6350">
              <a:solidFill>
                <a:srgbClr val="D386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S" dirty="0" smtClean="0">
                  <a:solidFill>
                    <a:schemeClr val="tx2"/>
                  </a:solidFill>
                </a:rPr>
                <a:t>3</a:t>
              </a:r>
              <a:endParaRPr lang="es-ES" dirty="0">
                <a:solidFill>
                  <a:schemeClr val="tx2"/>
                </a:solidFill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6948264" y="4581128"/>
              <a:ext cx="216024" cy="72008"/>
            </a:xfrm>
            <a:prstGeom prst="roundRect">
              <a:avLst/>
            </a:prstGeom>
            <a:solidFill>
              <a:srgbClr val="FEDAB6"/>
            </a:solidFill>
            <a:ln w="6350">
              <a:solidFill>
                <a:srgbClr val="D386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S" dirty="0" smtClean="0">
                  <a:solidFill>
                    <a:schemeClr val="tx2"/>
                  </a:solidFill>
                </a:rPr>
                <a:t>0</a:t>
              </a:r>
              <a:endParaRPr lang="es-E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763688" y="4386535"/>
            <a:ext cx="1728192" cy="369332"/>
            <a:chOff x="1763688" y="4386535"/>
            <a:chExt cx="1728192" cy="369332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2843808" y="4581128"/>
              <a:ext cx="648072" cy="1588"/>
            </a:xfrm>
            <a:prstGeom prst="straightConnector1">
              <a:avLst/>
            </a:prstGeom>
            <a:ln w="28575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1763688" y="4386535"/>
              <a:ext cx="1122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/>
                <a:t>Length</a:t>
              </a:r>
              <a:r>
                <a:rPr lang="es-ES" dirty="0" smtClean="0"/>
                <a:t>=2</a:t>
              </a:r>
              <a:endParaRPr lang="es-ES" dirty="0"/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5076056" y="3284984"/>
            <a:ext cx="648072" cy="43204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</p:cSld>
  <p:clrMapOvr>
    <a:masterClrMapping/>
  </p:clrMapOvr>
  <p:transition advTm="339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Example</a:t>
            </a:r>
            <a:r>
              <a:rPr lang="es-ES" dirty="0" smtClean="0"/>
              <a:t>: </a:t>
            </a:r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storyboard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28</a:t>
            </a:fld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r>
              <a:rPr lang="es-ES" dirty="0" smtClean="0"/>
              <a:t>. </a:t>
            </a:r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storyboards</a:t>
            </a:r>
            <a:r>
              <a:rPr lang="es-ES" dirty="0" smtClean="0"/>
              <a:t> and video </a:t>
            </a:r>
            <a:r>
              <a:rPr lang="es-ES" smtClean="0"/>
              <a:t>skims</a:t>
            </a:r>
            <a:endParaRPr lang="es-ES"/>
          </a:p>
        </p:txBody>
      </p:sp>
      <p:pic>
        <p:nvPicPr>
          <p:cNvPr id="69634" name="Picture 2" descr="D:\work\Documentos\Doctorado\Tesis\texto\5_scalable_summaries\figs\example_storyboard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49368"/>
            <a:ext cx="502920" cy="411480"/>
          </a:xfrm>
          <a:prstGeom prst="rect">
            <a:avLst/>
          </a:prstGeom>
          <a:noFill/>
        </p:spPr>
      </p:pic>
      <p:pic>
        <p:nvPicPr>
          <p:cNvPr id="69635" name="Picture 3" descr="D:\work\Documentos\Doctorado\Tesis\texto\5_scalable_summaries\figs\example_storyboard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441456"/>
            <a:ext cx="1508760" cy="411480"/>
          </a:xfrm>
          <a:prstGeom prst="rect">
            <a:avLst/>
          </a:prstGeom>
          <a:noFill/>
        </p:spPr>
      </p:pic>
      <p:pic>
        <p:nvPicPr>
          <p:cNvPr id="69636" name="Picture 4" descr="D:\work\Documentos\Doctorado\Tesis\texto\5_scalable_summaries\figs\example_storyboard_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284984"/>
            <a:ext cx="3017520" cy="411480"/>
          </a:xfrm>
          <a:prstGeom prst="rect">
            <a:avLst/>
          </a:prstGeom>
          <a:noFill/>
        </p:spPr>
      </p:pic>
      <p:pic>
        <p:nvPicPr>
          <p:cNvPr id="69637" name="Picture 5" descr="D:\work\Documentos\Doctorado\Tesis\texto\5_scalable_summaries\figs\example_storyboard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4149080"/>
            <a:ext cx="5029200" cy="411480"/>
          </a:xfrm>
          <a:prstGeom prst="rect">
            <a:avLst/>
          </a:prstGeom>
          <a:noFill/>
        </p:spPr>
      </p:pic>
      <p:pic>
        <p:nvPicPr>
          <p:cNvPr id="69638" name="Picture 6" descr="D:\work\Documentos\Doctorado\Tesis\texto\5_scalable_summaries\figs\example_storyboard_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4979635"/>
            <a:ext cx="5550064" cy="82562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50317" y="2060848"/>
            <a:ext cx="127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2"/>
                </a:solidFill>
              </a:rPr>
              <a:t>1 </a:t>
            </a:r>
            <a:r>
              <a:rPr lang="es-ES" b="1" dirty="0" err="1" smtClean="0">
                <a:solidFill>
                  <a:schemeClr val="tx2"/>
                </a:solidFill>
              </a:rPr>
              <a:t>keyframe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2843644"/>
            <a:ext cx="127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2"/>
                </a:solidFill>
              </a:rPr>
              <a:t>2 </a:t>
            </a:r>
            <a:r>
              <a:rPr lang="es-ES" b="1" dirty="0" err="1" smtClean="0">
                <a:solidFill>
                  <a:schemeClr val="tx2"/>
                </a:solidFill>
              </a:rPr>
              <a:t>keyframe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19" y="3707740"/>
            <a:ext cx="1277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2"/>
                </a:solidFill>
              </a:rPr>
              <a:t>6 </a:t>
            </a:r>
            <a:r>
              <a:rPr lang="es-ES" b="1" dirty="0" err="1" smtClean="0">
                <a:solidFill>
                  <a:schemeClr val="tx2"/>
                </a:solidFill>
              </a:rPr>
              <a:t>keyframe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7511" y="4571836"/>
            <a:ext cx="140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2"/>
                </a:solidFill>
              </a:rPr>
              <a:t>10 </a:t>
            </a:r>
            <a:r>
              <a:rPr lang="es-ES" b="1" dirty="0" err="1" smtClean="0">
                <a:solidFill>
                  <a:schemeClr val="tx2"/>
                </a:solidFill>
              </a:rPr>
              <a:t>keyframe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5795972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2"/>
                </a:solidFill>
              </a:rPr>
              <a:t>22 </a:t>
            </a:r>
            <a:r>
              <a:rPr lang="es-ES" b="1" dirty="0" err="1" smtClean="0">
                <a:solidFill>
                  <a:schemeClr val="tx2"/>
                </a:solidFill>
              </a:rPr>
              <a:t>keyframe</a:t>
            </a:r>
            <a:endParaRPr lang="es-E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Tm="13681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err="1" smtClean="0"/>
              <a:t>User</a:t>
            </a:r>
            <a:r>
              <a:rPr lang="es-ES" dirty="0" smtClean="0"/>
              <a:t> </a:t>
            </a:r>
            <a:r>
              <a:rPr lang="es-ES" dirty="0" err="1" smtClean="0"/>
              <a:t>study</a:t>
            </a:r>
            <a:endParaRPr lang="es-ES" dirty="0" smtClean="0"/>
          </a:p>
          <a:p>
            <a:pPr lvl="1"/>
            <a:r>
              <a:rPr lang="es-ES" dirty="0" err="1" smtClean="0"/>
              <a:t>Multiscale</a:t>
            </a:r>
            <a:r>
              <a:rPr lang="es-ES" dirty="0" smtClean="0"/>
              <a:t> </a:t>
            </a:r>
            <a:r>
              <a:rPr lang="es-ES" dirty="0" err="1" smtClean="0"/>
              <a:t>evaluation</a:t>
            </a:r>
            <a:r>
              <a:rPr lang="es-ES" dirty="0" smtClean="0"/>
              <a:t>: </a:t>
            </a:r>
            <a:r>
              <a:rPr lang="es-ES" dirty="0" err="1" smtClean="0"/>
              <a:t>additional</a:t>
            </a:r>
            <a:r>
              <a:rPr lang="es-ES" dirty="0" smtClean="0"/>
              <a:t> </a:t>
            </a:r>
            <a:r>
              <a:rPr lang="es-ES" dirty="0" err="1" smtClean="0"/>
              <a:t>difficulties</a:t>
            </a:r>
            <a:endParaRPr lang="es-ES" dirty="0" smtClean="0"/>
          </a:p>
          <a:p>
            <a:pPr lvl="2"/>
            <a:r>
              <a:rPr lang="es-ES" dirty="0" err="1" smtClean="0"/>
              <a:t>Number</a:t>
            </a:r>
            <a:r>
              <a:rPr lang="es-ES" dirty="0" smtClean="0"/>
              <a:t> of </a:t>
            </a:r>
            <a:r>
              <a:rPr lang="es-ES" dirty="0" err="1" smtClean="0"/>
              <a:t>experiments</a:t>
            </a:r>
            <a:r>
              <a:rPr lang="es-ES" dirty="0" smtClean="0"/>
              <a:t> </a:t>
            </a:r>
            <a:r>
              <a:rPr lang="es-ES" dirty="0" err="1" smtClean="0"/>
              <a:t>multiplied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number</a:t>
            </a:r>
            <a:r>
              <a:rPr lang="es-ES" dirty="0" smtClean="0"/>
              <a:t> of </a:t>
            </a:r>
            <a:r>
              <a:rPr lang="es-ES" dirty="0" err="1" smtClean="0"/>
              <a:t>scales</a:t>
            </a:r>
            <a:endParaRPr lang="es-ES" dirty="0" smtClean="0"/>
          </a:p>
          <a:p>
            <a:pPr lvl="2"/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issues</a:t>
            </a:r>
            <a:r>
              <a:rPr lang="es-ES" dirty="0" smtClean="0"/>
              <a:t> (</a:t>
            </a:r>
            <a:r>
              <a:rPr lang="es-ES" dirty="0" err="1" smtClean="0"/>
              <a:t>e.g.</a:t>
            </a:r>
            <a:r>
              <a:rPr lang="es-ES" dirty="0" smtClean="0"/>
              <a:t> trial </a:t>
            </a:r>
            <a:r>
              <a:rPr lang="es-ES" dirty="0" err="1" smtClean="0"/>
              <a:t>order</a:t>
            </a:r>
            <a:r>
              <a:rPr lang="es-ES" dirty="0" smtClean="0"/>
              <a:t>, </a:t>
            </a:r>
            <a:r>
              <a:rPr lang="es-ES" dirty="0" err="1" smtClean="0"/>
              <a:t>biases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Experimental </a:t>
            </a:r>
            <a:r>
              <a:rPr lang="es-ES" dirty="0" err="1" smtClean="0"/>
              <a:t>setup</a:t>
            </a:r>
            <a:r>
              <a:rPr lang="es-ES" dirty="0" smtClean="0"/>
              <a:t> (4 </a:t>
            </a:r>
            <a:r>
              <a:rPr lang="es-ES" dirty="0" err="1" smtClean="0"/>
              <a:t>dimensions</a:t>
            </a:r>
            <a:r>
              <a:rPr lang="es-ES" dirty="0" smtClean="0"/>
              <a:t>)</a:t>
            </a:r>
          </a:p>
          <a:p>
            <a:pPr lvl="2"/>
            <a:r>
              <a:rPr lang="es-ES" dirty="0" smtClean="0"/>
              <a:t>3 </a:t>
            </a:r>
            <a:r>
              <a:rPr lang="es-ES" dirty="0" err="1" smtClean="0"/>
              <a:t>sequences</a:t>
            </a:r>
            <a:r>
              <a:rPr lang="es-ES" dirty="0" smtClean="0"/>
              <a:t> x 3 </a:t>
            </a:r>
            <a:r>
              <a:rPr lang="es-ES" dirty="0" err="1" smtClean="0"/>
              <a:t>scales</a:t>
            </a:r>
            <a:r>
              <a:rPr lang="es-ES" dirty="0" smtClean="0"/>
              <a:t> x 2 </a:t>
            </a:r>
            <a:r>
              <a:rPr lang="es-ES" dirty="0" err="1" smtClean="0"/>
              <a:t>modalities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x 2 </a:t>
            </a:r>
            <a:r>
              <a:rPr lang="es-ES" dirty="0" err="1" smtClean="0"/>
              <a:t>algorithms</a:t>
            </a:r>
            <a:r>
              <a:rPr lang="es-ES" dirty="0" smtClean="0"/>
              <a:t>. 18 </a:t>
            </a:r>
            <a:r>
              <a:rPr lang="es-ES" dirty="0" err="1" smtClean="0"/>
              <a:t>assessors</a:t>
            </a:r>
            <a:endParaRPr lang="es-ES" dirty="0" smtClean="0"/>
          </a:p>
          <a:p>
            <a:pPr lvl="2"/>
            <a:r>
              <a:rPr lang="es-ES" dirty="0" smtClean="0"/>
              <a:t>54 </a:t>
            </a:r>
            <a:r>
              <a:rPr lang="es-ES" dirty="0" err="1" smtClean="0"/>
              <a:t>tests</a:t>
            </a:r>
            <a:r>
              <a:rPr lang="es-ES" dirty="0" smtClean="0"/>
              <a:t>/</a:t>
            </a:r>
            <a:r>
              <a:rPr lang="es-ES" dirty="0" err="1" smtClean="0"/>
              <a:t>assessor</a:t>
            </a:r>
            <a:r>
              <a:rPr lang="es-ES" dirty="0" smtClean="0"/>
              <a:t> in total</a:t>
            </a:r>
          </a:p>
          <a:p>
            <a:pPr lvl="1"/>
            <a:r>
              <a:rPr lang="es-ES" dirty="0" smtClean="0"/>
              <a:t>In general, </a:t>
            </a:r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method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preferred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baseline</a:t>
            </a:r>
            <a:r>
              <a:rPr lang="es-ES" dirty="0" smtClean="0"/>
              <a:t> (</a:t>
            </a:r>
            <a:r>
              <a:rPr lang="es-ES" dirty="0" err="1" smtClean="0"/>
              <a:t>except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news</a:t>
            </a:r>
            <a:r>
              <a:rPr lang="es-ES" dirty="0" smtClean="0"/>
              <a:t>)</a:t>
            </a:r>
          </a:p>
          <a:p>
            <a:r>
              <a:rPr lang="es-ES" dirty="0" err="1" smtClean="0"/>
              <a:t>Efficiency</a:t>
            </a:r>
            <a:r>
              <a:rPr lang="es-ES" dirty="0" smtClean="0"/>
              <a:t>. </a:t>
            </a:r>
            <a:r>
              <a:rPr lang="es-ES" dirty="0" err="1" smtClean="0"/>
              <a:t>Examples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experimental </a:t>
            </a:r>
            <a:r>
              <a:rPr lang="es-ES" dirty="0" err="1" smtClean="0"/>
              <a:t>results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GOP </a:t>
            </a:r>
            <a:r>
              <a:rPr lang="es-ES" dirty="0" err="1" smtClean="0"/>
              <a:t>length</a:t>
            </a:r>
            <a:r>
              <a:rPr lang="es-ES" dirty="0" smtClean="0"/>
              <a:t>: 15 </a:t>
            </a:r>
            <a:r>
              <a:rPr lang="es-ES" dirty="0" err="1" smtClean="0"/>
              <a:t>frames</a:t>
            </a:r>
            <a:endParaRPr lang="es-ES" dirty="0" smtClean="0"/>
          </a:p>
          <a:p>
            <a:pPr lvl="1"/>
            <a:r>
              <a:rPr lang="es-ES" sz="1800" dirty="0" smtClean="0"/>
              <a:t>27 min MPEG-1 352x240@29.97. </a:t>
            </a:r>
            <a:r>
              <a:rPr lang="es-ES" sz="1800" dirty="0" err="1" smtClean="0"/>
              <a:t>Skim</a:t>
            </a:r>
            <a:r>
              <a:rPr lang="es-ES" sz="1800" dirty="0" smtClean="0"/>
              <a:t> 16.5 </a:t>
            </a:r>
            <a:r>
              <a:rPr lang="es-ES" sz="1800" dirty="0" err="1" smtClean="0"/>
              <a:t>sec</a:t>
            </a:r>
            <a:r>
              <a:rPr lang="es-ES" sz="1800" dirty="0" smtClean="0"/>
              <a:t> (1%) in 5.6 </a:t>
            </a:r>
            <a:r>
              <a:rPr lang="es-ES" sz="1800" dirty="0" err="1" smtClean="0"/>
              <a:t>sec</a:t>
            </a:r>
            <a:r>
              <a:rPr lang="es-ES" sz="1800" dirty="0" smtClean="0"/>
              <a:t> (</a:t>
            </a:r>
            <a:r>
              <a:rPr lang="es-ES" sz="1800" b="1" dirty="0" smtClean="0"/>
              <a:t>8700 </a:t>
            </a:r>
            <a:r>
              <a:rPr lang="es-ES" sz="1800" b="1" dirty="0" err="1" smtClean="0"/>
              <a:t>fps</a:t>
            </a:r>
            <a:r>
              <a:rPr lang="es-ES" sz="1800" dirty="0" smtClean="0"/>
              <a:t>)</a:t>
            </a:r>
          </a:p>
          <a:p>
            <a:pPr lvl="1"/>
            <a:r>
              <a:rPr lang="es-ES" sz="1800" dirty="0" smtClean="0"/>
              <a:t>30 min MPEG-2 720x480@29.97. </a:t>
            </a:r>
            <a:r>
              <a:rPr lang="es-ES" sz="1800" dirty="0" err="1" smtClean="0"/>
              <a:t>Skim</a:t>
            </a:r>
            <a:r>
              <a:rPr lang="es-ES" sz="1800" dirty="0" smtClean="0"/>
              <a:t> 18 </a:t>
            </a:r>
            <a:r>
              <a:rPr lang="es-ES" sz="1800" dirty="0" err="1" smtClean="0"/>
              <a:t>sec</a:t>
            </a:r>
            <a:r>
              <a:rPr lang="es-ES" sz="1800" dirty="0" smtClean="0"/>
              <a:t> (1%) in 14.2 </a:t>
            </a:r>
            <a:r>
              <a:rPr lang="es-ES" sz="1800" dirty="0" err="1" smtClean="0"/>
              <a:t>sec</a:t>
            </a:r>
            <a:r>
              <a:rPr lang="es-ES" sz="1800" dirty="0" smtClean="0"/>
              <a:t> (</a:t>
            </a:r>
            <a:r>
              <a:rPr lang="es-ES" sz="1800" b="1" dirty="0" smtClean="0"/>
              <a:t>3400 </a:t>
            </a:r>
            <a:r>
              <a:rPr lang="es-ES" sz="1800" b="1" dirty="0" err="1" smtClean="0"/>
              <a:t>fps</a:t>
            </a:r>
            <a:r>
              <a:rPr lang="es-ES" sz="1800" dirty="0" smtClean="0"/>
              <a:t>)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29</a:t>
            </a:fld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r>
              <a:rPr lang="es-ES" dirty="0" smtClean="0"/>
              <a:t>. </a:t>
            </a:r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storyboards</a:t>
            </a:r>
            <a:r>
              <a:rPr lang="es-ES" dirty="0" smtClean="0"/>
              <a:t> and video </a:t>
            </a:r>
            <a:r>
              <a:rPr lang="es-ES" dirty="0" err="1" smtClean="0"/>
              <a:t>skims</a:t>
            </a:r>
            <a:endParaRPr lang="es-ES" dirty="0" smtClean="0"/>
          </a:p>
        </p:txBody>
      </p:sp>
      <p:pic>
        <p:nvPicPr>
          <p:cNvPr id="55" name="Picture 2" descr="D:\work\Documentos\Doctorado\Tesis\texto\5_scalable_summaries\figs\storyboard_rel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01890"/>
            <a:ext cx="3600400" cy="282325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936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Application</a:t>
            </a:r>
            <a:r>
              <a:rPr lang="es-ES" dirty="0" smtClean="0"/>
              <a:t> </a:t>
            </a:r>
            <a:r>
              <a:rPr lang="es-ES" dirty="0" err="1" smtClean="0"/>
              <a:t>context</a:t>
            </a:r>
            <a:r>
              <a:rPr lang="es-ES" dirty="0" smtClean="0"/>
              <a:t> and </a:t>
            </a:r>
            <a:r>
              <a:rPr lang="es-ES" dirty="0" err="1" smtClean="0"/>
              <a:t>related</a:t>
            </a:r>
            <a:r>
              <a:rPr lang="es-ES" dirty="0" smtClean="0"/>
              <a:t> </a:t>
            </a:r>
            <a:r>
              <a:rPr lang="es-ES" dirty="0" err="1" smtClean="0"/>
              <a:t>research</a:t>
            </a:r>
            <a:r>
              <a:rPr lang="es-ES" dirty="0" smtClean="0"/>
              <a:t> </a:t>
            </a:r>
            <a:r>
              <a:rPr lang="es-ES" dirty="0" err="1" smtClean="0"/>
              <a:t>areas</a:t>
            </a:r>
            <a:endParaRPr lang="es-ES" dirty="0" smtClean="0"/>
          </a:p>
          <a:p>
            <a:r>
              <a:rPr lang="es-ES" dirty="0" err="1" smtClean="0"/>
              <a:t>Motivation</a:t>
            </a:r>
            <a:endParaRPr lang="es-E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INTRODUCTION</a:t>
            </a:r>
            <a:endParaRPr lang="es-ES" dirty="0"/>
          </a:p>
        </p:txBody>
      </p:sp>
    </p:spTree>
  </p:cSld>
  <p:clrMapOvr>
    <a:masterClrMapping/>
  </p:clrMapOvr>
  <p:transition advTm="2387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Scalable</a:t>
            </a:r>
            <a:r>
              <a:rPr lang="es-ES" dirty="0" smtClean="0"/>
              <a:t> comic-</a:t>
            </a:r>
            <a:r>
              <a:rPr lang="es-ES" dirty="0" err="1" smtClean="0"/>
              <a:t>like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err="1" smtClean="0"/>
              <a:t>Lowest</a:t>
            </a:r>
            <a:r>
              <a:rPr lang="es-ES" dirty="0" smtClean="0"/>
              <a:t> </a:t>
            </a:r>
            <a:r>
              <a:rPr lang="es-ES" dirty="0" err="1" smtClean="0"/>
              <a:t>scale</a:t>
            </a:r>
            <a:r>
              <a:rPr lang="es-ES" dirty="0" smtClean="0"/>
              <a:t>: </a:t>
            </a:r>
            <a:r>
              <a:rPr lang="es-ES" dirty="0" err="1" smtClean="0"/>
              <a:t>storyboard</a:t>
            </a:r>
            <a:endParaRPr lang="es-ES" dirty="0" smtClean="0"/>
          </a:p>
          <a:p>
            <a:pPr lvl="1"/>
            <a:r>
              <a:rPr lang="es-ES" dirty="0" smtClean="0"/>
              <a:t>Compact </a:t>
            </a:r>
            <a:r>
              <a:rPr lang="es-ES" dirty="0" err="1" smtClean="0"/>
              <a:t>representation</a:t>
            </a:r>
            <a:endParaRPr lang="es-ES" dirty="0" smtClean="0"/>
          </a:p>
          <a:p>
            <a:pPr lvl="1"/>
            <a:r>
              <a:rPr lang="es-ES" dirty="0" smtClean="0"/>
              <a:t>Basic </a:t>
            </a:r>
            <a:r>
              <a:rPr lang="es-ES" dirty="0" err="1" smtClean="0"/>
              <a:t>coverage</a:t>
            </a:r>
            <a:endParaRPr lang="es-ES" dirty="0" smtClean="0"/>
          </a:p>
          <a:p>
            <a:pPr lvl="3"/>
            <a:endParaRPr lang="es-ES" dirty="0" smtClean="0"/>
          </a:p>
          <a:p>
            <a:r>
              <a:rPr lang="es-ES" dirty="0" err="1" smtClean="0"/>
              <a:t>Highest</a:t>
            </a:r>
            <a:r>
              <a:rPr lang="es-ES" dirty="0" smtClean="0"/>
              <a:t> </a:t>
            </a:r>
            <a:r>
              <a:rPr lang="es-ES" dirty="0" err="1" smtClean="0"/>
              <a:t>scale</a:t>
            </a:r>
            <a:r>
              <a:rPr lang="en-US" dirty="0" smtClean="0"/>
              <a:t>: </a:t>
            </a:r>
            <a:r>
              <a:rPr lang="en-US" dirty="0" err="1" smtClean="0"/>
              <a:t>overdetailed</a:t>
            </a:r>
            <a:r>
              <a:rPr lang="en-US" dirty="0" smtClean="0"/>
              <a:t> comic-like summary</a:t>
            </a:r>
          </a:p>
          <a:p>
            <a:pPr lvl="1"/>
            <a:r>
              <a:rPr lang="en-US" dirty="0" smtClean="0"/>
              <a:t>Small images provide additional information about temporal events</a:t>
            </a:r>
          </a:p>
          <a:p>
            <a:pPr lvl="1"/>
            <a:r>
              <a:rPr lang="en-US" dirty="0" smtClean="0"/>
              <a:t>Useful if a more exhaustive coverage is required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Proposal: intermediate scales (scalable summary)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30</a:t>
            </a:fld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r>
              <a:rPr lang="es-ES" dirty="0" smtClean="0"/>
              <a:t>. </a:t>
            </a:r>
            <a:r>
              <a:rPr lang="es-ES" dirty="0" err="1" smtClean="0"/>
              <a:t>Scalable</a:t>
            </a:r>
            <a:r>
              <a:rPr lang="es-ES" dirty="0" smtClean="0"/>
              <a:t> comic-</a:t>
            </a:r>
            <a:r>
              <a:rPr lang="es-ES" dirty="0" err="1" smtClean="0"/>
              <a:t>like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endParaRPr lang="es-ES" dirty="0" smtClean="0"/>
          </a:p>
        </p:txBody>
      </p:sp>
      <p:pic>
        <p:nvPicPr>
          <p:cNvPr id="66562" name="Picture 2" descr="D:\work\Documentos\Doctorado\Tesis\texto\6_scalable_comics\figs\comic_overdetai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645024"/>
            <a:ext cx="5867400" cy="1885950"/>
          </a:xfrm>
          <a:prstGeom prst="rect">
            <a:avLst/>
          </a:prstGeom>
          <a:noFill/>
        </p:spPr>
      </p:pic>
      <p:pic>
        <p:nvPicPr>
          <p:cNvPr id="66563" name="Picture 3" descr="D:\work\Documentos\Doctorado\Tesis\texto\6_scalable_comics\figs\comic_storyboa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484784"/>
            <a:ext cx="4191000" cy="92964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728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Comic-</a:t>
            </a:r>
            <a:r>
              <a:rPr lang="es-ES" dirty="0" err="1" smtClean="0"/>
              <a:t>like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Panels</a:t>
            </a:r>
            <a:r>
              <a:rPr lang="es-ES" dirty="0" smtClean="0"/>
              <a:t> </a:t>
            </a:r>
            <a:r>
              <a:rPr lang="es-ES" dirty="0" err="1" smtClean="0"/>
              <a:t>templates</a:t>
            </a:r>
            <a:r>
              <a:rPr lang="es-ES" dirty="0" smtClean="0"/>
              <a:t> and </a:t>
            </a:r>
            <a:r>
              <a:rPr lang="es-ES" dirty="0" err="1" smtClean="0"/>
              <a:t>relative</a:t>
            </a:r>
            <a:r>
              <a:rPr lang="es-ES" dirty="0" smtClean="0"/>
              <a:t> </a:t>
            </a:r>
            <a:r>
              <a:rPr lang="es-ES" dirty="0" err="1" smtClean="0"/>
              <a:t>area</a:t>
            </a:r>
            <a:r>
              <a:rPr lang="es-ES" dirty="0" smtClean="0"/>
              <a:t> (</a:t>
            </a:r>
            <a:r>
              <a:rPr lang="es-ES" dirty="0" err="1" smtClean="0"/>
              <a:t>e.g.</a:t>
            </a:r>
            <a:r>
              <a:rPr lang="es-ES" dirty="0" smtClean="0"/>
              <a:t> </a:t>
            </a:r>
            <a:r>
              <a:rPr lang="es-ES" dirty="0" err="1" smtClean="0"/>
              <a:t>height</a:t>
            </a:r>
            <a:r>
              <a:rPr lang="es-ES" dirty="0" smtClean="0"/>
              <a:t>=4)</a:t>
            </a:r>
          </a:p>
          <a:p>
            <a:pPr lvl="3"/>
            <a:endParaRPr lang="es-ES" dirty="0" smtClean="0"/>
          </a:p>
          <a:p>
            <a:pPr lvl="2"/>
            <a:endParaRPr lang="es-ES" dirty="0" smtClean="0"/>
          </a:p>
          <a:p>
            <a:pPr lvl="2"/>
            <a:endParaRPr lang="es-ES" dirty="0" smtClean="0"/>
          </a:p>
          <a:p>
            <a:r>
              <a:rPr lang="es-ES" dirty="0" err="1" smtClean="0"/>
              <a:t>Keyframes</a:t>
            </a:r>
            <a:r>
              <a:rPr lang="es-ES" dirty="0" smtClean="0"/>
              <a:t> + </a:t>
            </a:r>
            <a:r>
              <a:rPr lang="es-ES" dirty="0" err="1" smtClean="0"/>
              <a:t>cost</a:t>
            </a:r>
            <a:r>
              <a:rPr lang="es-ES" dirty="0" smtClean="0"/>
              <a:t> (score)</a:t>
            </a:r>
          </a:p>
          <a:p>
            <a:pPr lvl="1"/>
            <a:r>
              <a:rPr lang="es-ES" dirty="0" err="1" smtClean="0"/>
              <a:t>Cost</a:t>
            </a:r>
            <a:r>
              <a:rPr lang="es-ES" dirty="0" smtClean="0"/>
              <a:t> </a:t>
            </a:r>
            <a:r>
              <a:rPr lang="es-ES" dirty="0" err="1" smtClean="0"/>
              <a:t>represents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b="1" dirty="0" smtClean="0"/>
              <a:t>EXPECTED AREA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layout</a:t>
            </a:r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r>
              <a:rPr lang="es-ES" dirty="0" err="1" smtClean="0"/>
              <a:t>Layout</a:t>
            </a:r>
            <a:r>
              <a:rPr lang="es-ES" dirty="0" smtClean="0"/>
              <a:t>: </a:t>
            </a:r>
            <a:r>
              <a:rPr lang="es-ES" dirty="0" err="1" smtClean="0"/>
              <a:t>sequence</a:t>
            </a:r>
            <a:r>
              <a:rPr lang="es-ES" dirty="0" smtClean="0"/>
              <a:t> of </a:t>
            </a:r>
            <a:r>
              <a:rPr lang="es-ES" dirty="0" err="1" smtClean="0"/>
              <a:t>panels</a:t>
            </a:r>
            <a:r>
              <a:rPr lang="es-ES" dirty="0" smtClean="0"/>
              <a:t> </a:t>
            </a:r>
            <a:r>
              <a:rPr lang="es-ES" dirty="0" err="1" smtClean="0"/>
              <a:t>containing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keyframes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31</a:t>
            </a:fld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r>
              <a:rPr lang="es-ES" dirty="0" smtClean="0"/>
              <a:t>. </a:t>
            </a:r>
            <a:r>
              <a:rPr lang="es-ES" dirty="0" err="1" smtClean="0"/>
              <a:t>Scalable</a:t>
            </a:r>
            <a:r>
              <a:rPr lang="es-ES" dirty="0" smtClean="0"/>
              <a:t> comic-</a:t>
            </a:r>
            <a:r>
              <a:rPr lang="es-ES" dirty="0" err="1" smtClean="0"/>
              <a:t>like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endParaRPr lang="es-ES" dirty="0" smtClean="0"/>
          </a:p>
        </p:txBody>
      </p:sp>
      <p:pic>
        <p:nvPicPr>
          <p:cNvPr id="104449" name="Picture 1" descr="D:\work\Documentos\Doctorado\Tesis\texto\6_scalable_comics\figs\panel_template1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574" y="1844824"/>
            <a:ext cx="210820" cy="732789"/>
          </a:xfrm>
          <a:prstGeom prst="rect">
            <a:avLst/>
          </a:prstGeom>
          <a:noFill/>
        </p:spPr>
      </p:pic>
      <p:pic>
        <p:nvPicPr>
          <p:cNvPr id="104450" name="Picture 2" descr="D:\work\Documentos\Doctorado\Tesis\texto\6_scalable_comics\figs\panel_template2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4132" y="1844824"/>
            <a:ext cx="384810" cy="732789"/>
          </a:xfrm>
          <a:prstGeom prst="rect">
            <a:avLst/>
          </a:prstGeom>
          <a:noFill/>
        </p:spPr>
      </p:pic>
      <p:pic>
        <p:nvPicPr>
          <p:cNvPr id="104451" name="Picture 3" descr="D:\work\Documentos\Doctorado\Tesis\texto\6_scalable_comics\figs\panel_template3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9424" y="1844824"/>
            <a:ext cx="384810" cy="732789"/>
          </a:xfrm>
          <a:prstGeom prst="rect">
            <a:avLst/>
          </a:prstGeom>
          <a:noFill/>
        </p:spPr>
      </p:pic>
      <p:pic>
        <p:nvPicPr>
          <p:cNvPr id="104452" name="Picture 4" descr="D:\work\Documentos\Doctorado\Tesis\texto\6_scalable_comics\figs\panel_template4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55143" y="1844824"/>
            <a:ext cx="384810" cy="732789"/>
          </a:xfrm>
          <a:prstGeom prst="rect">
            <a:avLst/>
          </a:prstGeom>
          <a:noFill/>
        </p:spPr>
      </p:pic>
      <p:pic>
        <p:nvPicPr>
          <p:cNvPr id="104453" name="Picture 5" descr="D:\work\Documentos\Doctorado\Tesis\texto\6_scalable_comics\figs\panel_template5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0861" y="1844824"/>
            <a:ext cx="384810" cy="732789"/>
          </a:xfrm>
          <a:prstGeom prst="rect">
            <a:avLst/>
          </a:prstGeom>
          <a:noFill/>
        </p:spPr>
      </p:pic>
      <p:pic>
        <p:nvPicPr>
          <p:cNvPr id="104454" name="Picture 6" descr="D:\work\Documentos\Doctorado\Tesis\texto\6_scalable_comics\figs\panel_template6.e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1319" y="1844824"/>
            <a:ext cx="560070" cy="732789"/>
          </a:xfrm>
          <a:prstGeom prst="rect">
            <a:avLst/>
          </a:prstGeom>
          <a:noFill/>
        </p:spPr>
      </p:pic>
      <p:pic>
        <p:nvPicPr>
          <p:cNvPr id="104455" name="Picture 7" descr="D:\work\Documentos\Doctorado\Tesis\texto\6_scalable_comics\figs\panel_template7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1824" y="1844824"/>
            <a:ext cx="560070" cy="732789"/>
          </a:xfrm>
          <a:prstGeom prst="rect">
            <a:avLst/>
          </a:prstGeom>
          <a:noFill/>
        </p:spPr>
      </p:pic>
      <p:pic>
        <p:nvPicPr>
          <p:cNvPr id="104456" name="Picture 8" descr="D:\work\Documentos\Doctorado\Tesis\texto\6_scalable_comics\figs\panel_template8.e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38339" y="1844824"/>
            <a:ext cx="734061" cy="732789"/>
          </a:xfrm>
          <a:prstGeom prst="rect">
            <a:avLst/>
          </a:prstGeom>
          <a:noFill/>
        </p:spPr>
      </p:pic>
      <p:grpSp>
        <p:nvGrpSpPr>
          <p:cNvPr id="93" name="Group 92"/>
          <p:cNvGrpSpPr/>
          <p:nvPr/>
        </p:nvGrpSpPr>
        <p:grpSpPr>
          <a:xfrm>
            <a:off x="1529680" y="3610347"/>
            <a:ext cx="5562600" cy="466725"/>
            <a:chOff x="1529680" y="3826371"/>
            <a:chExt cx="5562600" cy="466725"/>
          </a:xfrm>
        </p:grpSpPr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1529680" y="3826371"/>
              <a:ext cx="476250" cy="4667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2329780" y="4245471"/>
              <a:ext cx="47625" cy="476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2844130" y="4102596"/>
              <a:ext cx="190500" cy="1905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Rectangle 14"/>
            <p:cNvSpPr>
              <a:spLocks noChangeArrowheads="1"/>
            </p:cNvSpPr>
            <p:nvPr/>
          </p:nvSpPr>
          <p:spPr bwMode="auto">
            <a:xfrm>
              <a:off x="3463255" y="4169271"/>
              <a:ext cx="123825" cy="1238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Rectangle 16"/>
            <p:cNvSpPr>
              <a:spLocks noChangeArrowheads="1"/>
            </p:cNvSpPr>
            <p:nvPr/>
          </p:nvSpPr>
          <p:spPr bwMode="auto">
            <a:xfrm>
              <a:off x="3901405" y="3883521"/>
              <a:ext cx="419100" cy="40957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Rectangle 18"/>
            <p:cNvSpPr>
              <a:spLocks noChangeArrowheads="1"/>
            </p:cNvSpPr>
            <p:nvPr/>
          </p:nvSpPr>
          <p:spPr bwMode="auto">
            <a:xfrm>
              <a:off x="4549105" y="3988296"/>
              <a:ext cx="304800" cy="3048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" name="Rectangle 20"/>
            <p:cNvSpPr>
              <a:spLocks noChangeArrowheads="1"/>
            </p:cNvSpPr>
            <p:nvPr/>
          </p:nvSpPr>
          <p:spPr bwMode="auto">
            <a:xfrm>
              <a:off x="5225380" y="4188321"/>
              <a:ext cx="114300" cy="10477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" name="Rectangle 22"/>
            <p:cNvSpPr>
              <a:spLocks noChangeArrowheads="1"/>
            </p:cNvSpPr>
            <p:nvPr/>
          </p:nvSpPr>
          <p:spPr bwMode="auto">
            <a:xfrm>
              <a:off x="5844505" y="4245471"/>
              <a:ext cx="47625" cy="476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Rectangle 24"/>
            <p:cNvSpPr>
              <a:spLocks noChangeArrowheads="1"/>
            </p:cNvSpPr>
            <p:nvPr/>
          </p:nvSpPr>
          <p:spPr bwMode="auto">
            <a:xfrm>
              <a:off x="6282655" y="3940671"/>
              <a:ext cx="352425" cy="3524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Rectangle 26"/>
            <p:cNvSpPr>
              <a:spLocks noChangeArrowheads="1"/>
            </p:cNvSpPr>
            <p:nvPr/>
          </p:nvSpPr>
          <p:spPr bwMode="auto">
            <a:xfrm>
              <a:off x="6987505" y="4188321"/>
              <a:ext cx="104775" cy="10477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496913" y="4818509"/>
            <a:ext cx="5667375" cy="514350"/>
            <a:chOff x="1496913" y="4818509"/>
            <a:chExt cx="5667375" cy="514350"/>
          </a:xfrm>
        </p:grpSpPr>
        <p:sp>
          <p:nvSpPr>
            <p:cNvPr id="104461" name="Rectangle 13"/>
            <p:cNvSpPr>
              <a:spLocks noChangeArrowheads="1"/>
            </p:cNvSpPr>
            <p:nvPr/>
          </p:nvSpPr>
          <p:spPr bwMode="auto">
            <a:xfrm>
              <a:off x="1496913" y="4818509"/>
              <a:ext cx="514350" cy="514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463" name="Rectangle 15"/>
            <p:cNvSpPr>
              <a:spLocks noChangeArrowheads="1"/>
            </p:cNvSpPr>
            <p:nvPr/>
          </p:nvSpPr>
          <p:spPr bwMode="auto">
            <a:xfrm>
              <a:off x="2277963" y="5209034"/>
              <a:ext cx="123825" cy="1238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465" name="Rectangle 17"/>
            <p:cNvSpPr>
              <a:spLocks noChangeArrowheads="1"/>
            </p:cNvSpPr>
            <p:nvPr/>
          </p:nvSpPr>
          <p:spPr bwMode="auto">
            <a:xfrm>
              <a:off x="2858988" y="5209034"/>
              <a:ext cx="133350" cy="1238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467" name="Rectangle 19"/>
            <p:cNvSpPr>
              <a:spLocks noChangeArrowheads="1"/>
            </p:cNvSpPr>
            <p:nvPr/>
          </p:nvSpPr>
          <p:spPr bwMode="auto">
            <a:xfrm>
              <a:off x="3449538" y="5209034"/>
              <a:ext cx="123825" cy="1238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469" name="Rectangle 21"/>
            <p:cNvSpPr>
              <a:spLocks noChangeArrowheads="1"/>
            </p:cNvSpPr>
            <p:nvPr/>
          </p:nvSpPr>
          <p:spPr bwMode="auto">
            <a:xfrm>
              <a:off x="3906738" y="4942334"/>
              <a:ext cx="390525" cy="3905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471" name="Rectangle 23"/>
            <p:cNvSpPr>
              <a:spLocks noChangeArrowheads="1"/>
            </p:cNvSpPr>
            <p:nvPr/>
          </p:nvSpPr>
          <p:spPr bwMode="auto">
            <a:xfrm>
              <a:off x="4421088" y="4818509"/>
              <a:ext cx="523875" cy="514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473" name="Rectangle 25"/>
            <p:cNvSpPr>
              <a:spLocks noChangeArrowheads="1"/>
            </p:cNvSpPr>
            <p:nvPr/>
          </p:nvSpPr>
          <p:spPr bwMode="auto">
            <a:xfrm>
              <a:off x="5135463" y="5075684"/>
              <a:ext cx="266700" cy="25717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475" name="Rectangle 27"/>
            <p:cNvSpPr>
              <a:spLocks noChangeArrowheads="1"/>
            </p:cNvSpPr>
            <p:nvPr/>
          </p:nvSpPr>
          <p:spPr bwMode="auto">
            <a:xfrm>
              <a:off x="5726013" y="5075684"/>
              <a:ext cx="257175" cy="25717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477" name="Rectangle 29"/>
            <p:cNvSpPr>
              <a:spLocks noChangeArrowheads="1"/>
            </p:cNvSpPr>
            <p:nvPr/>
          </p:nvSpPr>
          <p:spPr bwMode="auto">
            <a:xfrm>
              <a:off x="6316563" y="5075684"/>
              <a:ext cx="257175" cy="25717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479" name="Rectangle 31"/>
            <p:cNvSpPr>
              <a:spLocks noChangeArrowheads="1"/>
            </p:cNvSpPr>
            <p:nvPr/>
          </p:nvSpPr>
          <p:spPr bwMode="auto">
            <a:xfrm>
              <a:off x="6897588" y="5075684"/>
              <a:ext cx="266700" cy="25717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07" name="Right Brace 106"/>
          <p:cNvSpPr/>
          <p:nvPr/>
        </p:nvSpPr>
        <p:spPr>
          <a:xfrm>
            <a:off x="7380312" y="4005064"/>
            <a:ext cx="504056" cy="136815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8" name="TextBox 107"/>
          <p:cNvSpPr txBox="1"/>
          <p:nvPr/>
        </p:nvSpPr>
        <p:spPr>
          <a:xfrm>
            <a:off x="7452320" y="3933056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LAYOUT  ERROR</a:t>
            </a:r>
          </a:p>
          <a:p>
            <a:pPr algn="ctr"/>
            <a:r>
              <a:rPr lang="es-ES" dirty="0" smtClean="0"/>
              <a:t>=</a:t>
            </a:r>
          </a:p>
          <a:p>
            <a:pPr algn="ctr"/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(C –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s-ES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" i="1" baseline="30000" dirty="0" smtClean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r>
              <a:rPr lang="es-ES" dirty="0" smtClean="0"/>
              <a:t>=</a:t>
            </a:r>
          </a:p>
          <a:p>
            <a:pPr algn="ctr"/>
            <a:r>
              <a:rPr lang="es-ES" dirty="0" smtClean="0"/>
              <a:t>379.4</a:t>
            </a:r>
            <a:endParaRPr lang="es-E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1020082" y="4077072"/>
            <a:ext cx="6310218" cy="307777"/>
            <a:chOff x="1020082" y="4077072"/>
            <a:chExt cx="6310218" cy="307777"/>
          </a:xfrm>
        </p:grpSpPr>
        <p:sp>
          <p:nvSpPr>
            <p:cNvPr id="82" name="TextBox 81"/>
            <p:cNvSpPr txBox="1"/>
            <p:nvPr/>
          </p:nvSpPr>
          <p:spPr>
            <a:xfrm>
              <a:off x="1472588" y="4077072"/>
              <a:ext cx="651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/>
                <a:t>13.03</a:t>
              </a:r>
              <a:endParaRPr lang="es-ES" sz="14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093984" y="4077072"/>
              <a:ext cx="5338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/>
                <a:t>0.16</a:t>
              </a:r>
              <a:endParaRPr lang="es-ES" sz="14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676267" y="4077072"/>
              <a:ext cx="5275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/>
                <a:t>2.17</a:t>
              </a:r>
              <a:endParaRPr lang="es-ES" sz="14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314658" y="4077072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/>
                <a:t>0.89</a:t>
              </a:r>
              <a:endParaRPr lang="es-ES" sz="14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779912" y="4077072"/>
              <a:ext cx="6469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/>
                <a:t>10.09</a:t>
              </a:r>
              <a:endParaRPr lang="es-ES" sz="14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405991" y="4077072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/>
                <a:t>5.39</a:t>
              </a:r>
              <a:endParaRPr lang="es-ES" sz="14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982054" y="4077072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/>
                <a:t>0.69</a:t>
              </a:r>
              <a:endParaRPr lang="es-ES" sz="14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637799" y="4077072"/>
              <a:ext cx="5338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/>
                <a:t>0.16</a:t>
              </a:r>
              <a:endParaRPr lang="es-ES" sz="14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277052" y="4077072"/>
              <a:ext cx="527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/>
                <a:t>7.28</a:t>
              </a:r>
              <a:endParaRPr lang="es-ES" sz="14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783355" y="4077072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/>
                <a:t>0.62</a:t>
              </a:r>
              <a:endParaRPr lang="es-ES" sz="14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020082" y="4077072"/>
              <a:ext cx="455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s-ES" sz="1400" dirty="0" smtClean="0"/>
                <a:t> =</a:t>
              </a:r>
              <a:endParaRPr lang="es-ES" sz="1400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899592" y="5301208"/>
            <a:ext cx="6305535" cy="307777"/>
            <a:chOff x="899592" y="5301208"/>
            <a:chExt cx="6305535" cy="307777"/>
          </a:xfrm>
        </p:grpSpPr>
        <p:sp>
          <p:nvSpPr>
            <p:cNvPr id="96" name="TextBox 95"/>
            <p:cNvSpPr txBox="1"/>
            <p:nvPr/>
          </p:nvSpPr>
          <p:spPr>
            <a:xfrm>
              <a:off x="1606173" y="5301208"/>
              <a:ext cx="390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/>
                <a:t>16</a:t>
              </a:r>
              <a:endParaRPr lang="es-ES" sz="14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218720" y="5301208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/>
                <a:t>1</a:t>
              </a:r>
              <a:endParaRPr lang="es-ES" sz="14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797893" y="5301208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/>
                <a:t>1</a:t>
              </a:r>
              <a:endParaRPr lang="es-ES" sz="14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347864" y="5301208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/>
                <a:t>1</a:t>
              </a:r>
              <a:endParaRPr lang="es-ES" sz="14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961234" y="5301208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/>
                <a:t>9</a:t>
              </a:r>
              <a:endParaRPr lang="es-ES" sz="14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487478" y="5301208"/>
              <a:ext cx="390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/>
                <a:t>16</a:t>
              </a:r>
              <a:endParaRPr lang="es-ES" sz="14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113362" y="5301208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/>
                <a:t>4</a:t>
              </a:r>
              <a:endParaRPr lang="es-ES" sz="14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724128" y="5301208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/>
                <a:t>4</a:t>
              </a:r>
              <a:endParaRPr lang="es-ES" sz="14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300192" y="5301208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/>
                <a:t>4</a:t>
              </a:r>
              <a:endParaRPr lang="es-ES" sz="14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914663" y="5301208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/>
                <a:t>4</a:t>
              </a:r>
              <a:endParaRPr lang="es-ES" sz="14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99592" y="5301208"/>
              <a:ext cx="5245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i="1" dirty="0" smtClean="0"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lang="es-ES" sz="1400" i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s-ES" sz="1400" dirty="0" smtClean="0"/>
                <a:t> =</a:t>
              </a:r>
              <a:endParaRPr lang="es-ES" sz="1400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39552" y="2536101"/>
            <a:ext cx="7494111" cy="316835"/>
            <a:chOff x="539552" y="2536101"/>
            <a:chExt cx="7494111" cy="316835"/>
          </a:xfrm>
        </p:grpSpPr>
        <p:sp>
          <p:nvSpPr>
            <p:cNvPr id="14" name="TextBox 13"/>
            <p:cNvSpPr txBox="1"/>
            <p:nvPr/>
          </p:nvSpPr>
          <p:spPr>
            <a:xfrm>
              <a:off x="887454" y="2536101"/>
              <a:ext cx="823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/>
                <a:t>(1,1,1,1)</a:t>
              </a:r>
              <a:endParaRPr lang="es-E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64544" y="2536101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/>
                <a:t>(2,2)</a:t>
              </a:r>
              <a:endParaRPr lang="es-E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06119" y="2536101"/>
              <a:ext cx="9668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/>
                <a:t>(2,1,1,1,1)</a:t>
              </a:r>
              <a:endParaRPr lang="es-E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64728" y="2536101"/>
              <a:ext cx="9737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/>
                <a:t>(1,1,2,1,1)</a:t>
              </a:r>
              <a:endParaRPr lang="es-E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31869" y="2536101"/>
              <a:ext cx="972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/>
                <a:t>(1,1,1,1,2)</a:t>
              </a:r>
              <a:endParaRPr lang="es-E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74207" y="2536101"/>
              <a:ext cx="8245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/>
                <a:t>(3,1,1,1)</a:t>
              </a:r>
              <a:endParaRPr lang="es-E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18602" y="2536101"/>
              <a:ext cx="8301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/>
                <a:t>(1,1,1,3)</a:t>
              </a:r>
              <a:endParaRPr lang="es-E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37400" y="2536101"/>
              <a:ext cx="3962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/>
                <a:t>(4)</a:t>
              </a:r>
              <a:endParaRPr lang="es-ES" sz="14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39552" y="2545159"/>
              <a:ext cx="4651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i="1" dirty="0" smtClean="0"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lang="es-ES" sz="1400" dirty="0" smtClean="0"/>
                <a:t> =</a:t>
              </a:r>
              <a:endParaRPr lang="es-ES" sz="1400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212232" y="5661248"/>
            <a:ext cx="2448272" cy="576064"/>
            <a:chOff x="3059832" y="5517232"/>
            <a:chExt cx="2448272" cy="576064"/>
          </a:xfrm>
        </p:grpSpPr>
        <p:sp>
          <p:nvSpPr>
            <p:cNvPr id="117" name="Rectangle 116"/>
            <p:cNvSpPr/>
            <p:nvPr/>
          </p:nvSpPr>
          <p:spPr>
            <a:xfrm>
              <a:off x="3851920" y="5517232"/>
              <a:ext cx="144016" cy="14401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707904" y="5517232"/>
              <a:ext cx="144016" cy="14401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995936" y="5517232"/>
              <a:ext cx="144016" cy="14401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707904" y="5661248"/>
              <a:ext cx="432048" cy="43204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211960" y="5517232"/>
              <a:ext cx="576064" cy="5760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860032" y="5517232"/>
              <a:ext cx="288032" cy="2880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860032" y="5805264"/>
              <a:ext cx="288032" cy="2880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220072" y="5517232"/>
              <a:ext cx="288032" cy="2880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220072" y="5805264"/>
              <a:ext cx="288032" cy="2880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059832" y="5517232"/>
              <a:ext cx="576064" cy="5760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custDataLst>
      <p:tags r:id="rId1"/>
    </p:custDataLst>
  </p:cSld>
  <p:clrMapOvr>
    <a:masterClrMapping/>
  </p:clrMapOvr>
  <p:transition advTm="810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Comic-</a:t>
            </a:r>
            <a:r>
              <a:rPr lang="es-ES" dirty="0" err="1" smtClean="0"/>
              <a:t>like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Exhaustive</a:t>
            </a:r>
            <a:r>
              <a:rPr lang="es-ES" dirty="0" smtClean="0"/>
              <a:t> </a:t>
            </a:r>
            <a:r>
              <a:rPr lang="es-ES" dirty="0" err="1" smtClean="0"/>
              <a:t>search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lvl="1"/>
            <a:r>
              <a:rPr lang="es-ES" dirty="0" err="1" smtClean="0"/>
              <a:t>Combinatorial</a:t>
            </a:r>
            <a:r>
              <a:rPr lang="es-ES" dirty="0" smtClean="0"/>
              <a:t> </a:t>
            </a:r>
            <a:r>
              <a:rPr lang="es-ES" dirty="0" err="1" smtClean="0"/>
              <a:t>problem</a:t>
            </a:r>
            <a:r>
              <a:rPr lang="es-ES" dirty="0" smtClean="0"/>
              <a:t>. </a:t>
            </a:r>
            <a:r>
              <a:rPr lang="es-ES" dirty="0" err="1" smtClean="0"/>
              <a:t>Unfeasible</a:t>
            </a:r>
            <a:r>
              <a:rPr lang="es-ES" dirty="0" smtClean="0"/>
              <a:t> </a:t>
            </a:r>
            <a:r>
              <a:rPr lang="es-ES" dirty="0" err="1" smtClean="0"/>
              <a:t>after</a:t>
            </a:r>
            <a:r>
              <a:rPr lang="es-ES" dirty="0" smtClean="0"/>
              <a:t> </a:t>
            </a:r>
            <a:r>
              <a:rPr lang="es-ES" dirty="0" err="1" smtClean="0"/>
              <a:t>few</a:t>
            </a:r>
            <a:r>
              <a:rPr lang="es-ES" dirty="0" smtClean="0"/>
              <a:t> </a:t>
            </a:r>
            <a:r>
              <a:rPr lang="es-ES" dirty="0" err="1" smtClean="0"/>
              <a:t>tens</a:t>
            </a:r>
            <a:r>
              <a:rPr lang="es-ES" dirty="0" smtClean="0"/>
              <a:t> of </a:t>
            </a:r>
            <a:r>
              <a:rPr lang="es-ES" dirty="0" err="1" smtClean="0"/>
              <a:t>frames</a:t>
            </a:r>
            <a:endParaRPr lang="es-ES" dirty="0" smtClean="0"/>
          </a:p>
          <a:p>
            <a:pPr lvl="2"/>
            <a:r>
              <a:rPr lang="es-ES" dirty="0" smtClean="0"/>
              <a:t>N=10,   </a:t>
            </a:r>
            <a:r>
              <a:rPr lang="es-ES" b="1" dirty="0" smtClean="0">
                <a:solidFill>
                  <a:srgbClr val="FF0000"/>
                </a:solidFill>
              </a:rPr>
              <a:t>1287</a:t>
            </a:r>
            <a:r>
              <a:rPr lang="es-ES" dirty="0" smtClean="0"/>
              <a:t> </a:t>
            </a:r>
            <a:r>
              <a:rPr lang="es-ES" dirty="0" err="1" smtClean="0"/>
              <a:t>combinations</a:t>
            </a:r>
            <a:endParaRPr lang="es-ES" dirty="0" smtClean="0"/>
          </a:p>
          <a:p>
            <a:pPr lvl="2"/>
            <a:r>
              <a:rPr lang="es-ES" dirty="0" smtClean="0"/>
              <a:t>N=20,   </a:t>
            </a:r>
            <a:r>
              <a:rPr lang="es-ES" b="1" dirty="0" smtClean="0">
                <a:solidFill>
                  <a:srgbClr val="FF0000"/>
                </a:solidFill>
              </a:rPr>
              <a:t>950227</a:t>
            </a:r>
            <a:r>
              <a:rPr lang="es-ES" dirty="0" smtClean="0"/>
              <a:t> </a:t>
            </a:r>
            <a:r>
              <a:rPr lang="es-ES" dirty="0" err="1" smtClean="0"/>
              <a:t>combinations</a:t>
            </a:r>
            <a:endParaRPr lang="es-ES" dirty="0" smtClean="0"/>
          </a:p>
          <a:p>
            <a:pPr lvl="2"/>
            <a:r>
              <a:rPr lang="es-ES" dirty="0" smtClean="0"/>
              <a:t>N=22,   </a:t>
            </a:r>
            <a:r>
              <a:rPr lang="es-ES" b="1" dirty="0" smtClean="0">
                <a:solidFill>
                  <a:srgbClr val="FF0000"/>
                </a:solidFill>
              </a:rPr>
              <a:t>3422186</a:t>
            </a:r>
            <a:r>
              <a:rPr lang="es-ES" dirty="0" smtClean="0"/>
              <a:t> </a:t>
            </a:r>
            <a:r>
              <a:rPr lang="es-ES" dirty="0" err="1" smtClean="0"/>
              <a:t>combinations</a:t>
            </a:r>
            <a:endParaRPr lang="es-ES" dirty="0" smtClean="0"/>
          </a:p>
          <a:p>
            <a:r>
              <a:rPr lang="es-ES" dirty="0" err="1" smtClean="0"/>
              <a:t>Related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: </a:t>
            </a:r>
            <a:r>
              <a:rPr lang="es-ES" dirty="0" err="1" smtClean="0"/>
              <a:t>approximate</a:t>
            </a:r>
            <a:r>
              <a:rPr lang="es-ES" dirty="0" smtClean="0"/>
              <a:t> </a:t>
            </a:r>
            <a:r>
              <a:rPr lang="es-ES" dirty="0" err="1" smtClean="0"/>
              <a:t>solutions</a:t>
            </a:r>
            <a:r>
              <a:rPr lang="es-ES" dirty="0" smtClean="0"/>
              <a:t> (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optimal</a:t>
            </a:r>
            <a:r>
              <a:rPr lang="es-ES" dirty="0" smtClean="0"/>
              <a:t>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efficient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[</a:t>
            </a:r>
            <a:r>
              <a:rPr lang="es-ES" dirty="0" err="1" smtClean="0"/>
              <a:t>Yeung</a:t>
            </a:r>
            <a:r>
              <a:rPr lang="es-ES" dirty="0" smtClean="0"/>
              <a:t> 1998], [</a:t>
            </a:r>
            <a:r>
              <a:rPr lang="es-ES" dirty="0" err="1" smtClean="0"/>
              <a:t>Uchihashi</a:t>
            </a:r>
            <a:r>
              <a:rPr lang="es-ES" dirty="0" smtClean="0"/>
              <a:t> 1999], </a:t>
            </a:r>
            <a:r>
              <a:rPr lang="es-ES" dirty="0" err="1" smtClean="0"/>
              <a:t>dynamic</a:t>
            </a:r>
            <a:r>
              <a:rPr lang="es-ES" dirty="0" smtClean="0"/>
              <a:t> </a:t>
            </a:r>
            <a:r>
              <a:rPr lang="es-ES" dirty="0" err="1" smtClean="0"/>
              <a:t>programming</a:t>
            </a:r>
            <a:r>
              <a:rPr lang="es-ES" dirty="0" smtClean="0"/>
              <a:t> [</a:t>
            </a:r>
            <a:r>
              <a:rPr lang="es-ES" dirty="0" err="1" smtClean="0"/>
              <a:t>Calic</a:t>
            </a:r>
            <a:r>
              <a:rPr lang="es-ES" dirty="0" smtClean="0"/>
              <a:t> 2007]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32</a:t>
            </a:fld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r>
              <a:rPr lang="es-ES" dirty="0" smtClean="0"/>
              <a:t>. </a:t>
            </a:r>
            <a:r>
              <a:rPr lang="es-ES" dirty="0" err="1" smtClean="0"/>
              <a:t>Scalable</a:t>
            </a:r>
            <a:r>
              <a:rPr lang="es-ES" dirty="0" smtClean="0"/>
              <a:t> comic-</a:t>
            </a:r>
            <a:r>
              <a:rPr lang="es-ES" dirty="0" err="1" smtClean="0"/>
              <a:t>like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endParaRPr lang="es-ES" dirty="0" smtClean="0"/>
          </a:p>
        </p:txBody>
      </p:sp>
      <p:grpSp>
        <p:nvGrpSpPr>
          <p:cNvPr id="100" name="Group 99"/>
          <p:cNvGrpSpPr/>
          <p:nvPr/>
        </p:nvGrpSpPr>
        <p:grpSpPr>
          <a:xfrm>
            <a:off x="776833" y="1916832"/>
            <a:ext cx="5648325" cy="476250"/>
            <a:chOff x="776833" y="1916832"/>
            <a:chExt cx="5648325" cy="476250"/>
          </a:xfrm>
        </p:grpSpPr>
        <p:sp>
          <p:nvSpPr>
            <p:cNvPr id="160800" name="Rectangle 32"/>
            <p:cNvSpPr>
              <a:spLocks noChangeArrowheads="1"/>
            </p:cNvSpPr>
            <p:nvPr/>
          </p:nvSpPr>
          <p:spPr bwMode="auto">
            <a:xfrm>
              <a:off x="776833" y="1916832"/>
              <a:ext cx="476250" cy="4762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02" name="Rectangle 34"/>
            <p:cNvSpPr>
              <a:spLocks noChangeArrowheads="1"/>
            </p:cNvSpPr>
            <p:nvPr/>
          </p:nvSpPr>
          <p:spPr bwMode="auto">
            <a:xfrm>
              <a:off x="1576933" y="2335932"/>
              <a:ext cx="57150" cy="571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04" name="Rectangle 36"/>
            <p:cNvSpPr>
              <a:spLocks noChangeArrowheads="1"/>
            </p:cNvSpPr>
            <p:nvPr/>
          </p:nvSpPr>
          <p:spPr bwMode="auto">
            <a:xfrm>
              <a:off x="2100808" y="2193057"/>
              <a:ext cx="200025" cy="2000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06" name="Rectangle 38"/>
            <p:cNvSpPr>
              <a:spLocks noChangeArrowheads="1"/>
            </p:cNvSpPr>
            <p:nvPr/>
          </p:nvSpPr>
          <p:spPr bwMode="auto">
            <a:xfrm>
              <a:off x="2738983" y="2269257"/>
              <a:ext cx="123825" cy="1238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08" name="Rectangle 40"/>
            <p:cNvSpPr>
              <a:spLocks noChangeArrowheads="1"/>
            </p:cNvSpPr>
            <p:nvPr/>
          </p:nvSpPr>
          <p:spPr bwMode="auto">
            <a:xfrm>
              <a:off x="3186658" y="1973982"/>
              <a:ext cx="419100" cy="4191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10" name="Rectangle 42"/>
            <p:cNvSpPr>
              <a:spLocks noChangeArrowheads="1"/>
            </p:cNvSpPr>
            <p:nvPr/>
          </p:nvSpPr>
          <p:spPr bwMode="auto">
            <a:xfrm>
              <a:off x="3834358" y="2088282"/>
              <a:ext cx="304800" cy="3048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12" name="Rectangle 44"/>
            <p:cNvSpPr>
              <a:spLocks noChangeArrowheads="1"/>
            </p:cNvSpPr>
            <p:nvPr/>
          </p:nvSpPr>
          <p:spPr bwMode="auto">
            <a:xfrm>
              <a:off x="4529683" y="2278782"/>
              <a:ext cx="114300" cy="1143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14" name="Rectangle 46"/>
            <p:cNvSpPr>
              <a:spLocks noChangeArrowheads="1"/>
            </p:cNvSpPr>
            <p:nvPr/>
          </p:nvSpPr>
          <p:spPr bwMode="auto">
            <a:xfrm>
              <a:off x="5158333" y="2335932"/>
              <a:ext cx="47625" cy="571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16" name="Rectangle 48"/>
            <p:cNvSpPr>
              <a:spLocks noChangeArrowheads="1"/>
            </p:cNvSpPr>
            <p:nvPr/>
          </p:nvSpPr>
          <p:spPr bwMode="auto">
            <a:xfrm>
              <a:off x="5596483" y="2031132"/>
              <a:ext cx="361950" cy="3619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18" name="Rectangle 50"/>
            <p:cNvSpPr>
              <a:spLocks noChangeArrowheads="1"/>
            </p:cNvSpPr>
            <p:nvPr/>
          </p:nvSpPr>
          <p:spPr bwMode="auto">
            <a:xfrm>
              <a:off x="6320383" y="2288307"/>
              <a:ext cx="104775" cy="10477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20" name="Rectangle 52"/>
            <p:cNvSpPr>
              <a:spLocks noChangeArrowheads="1"/>
            </p:cNvSpPr>
            <p:nvPr/>
          </p:nvSpPr>
          <p:spPr bwMode="auto">
            <a:xfrm>
              <a:off x="776833" y="1916832"/>
              <a:ext cx="476250" cy="4762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22" name="Rectangle 54"/>
            <p:cNvSpPr>
              <a:spLocks noChangeArrowheads="1"/>
            </p:cNvSpPr>
            <p:nvPr/>
          </p:nvSpPr>
          <p:spPr bwMode="auto">
            <a:xfrm>
              <a:off x="1576933" y="2335932"/>
              <a:ext cx="57150" cy="571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24" name="Rectangle 56"/>
            <p:cNvSpPr>
              <a:spLocks noChangeArrowheads="1"/>
            </p:cNvSpPr>
            <p:nvPr/>
          </p:nvSpPr>
          <p:spPr bwMode="auto">
            <a:xfrm>
              <a:off x="2100808" y="2193057"/>
              <a:ext cx="200025" cy="2000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26" name="Rectangle 58"/>
            <p:cNvSpPr>
              <a:spLocks noChangeArrowheads="1"/>
            </p:cNvSpPr>
            <p:nvPr/>
          </p:nvSpPr>
          <p:spPr bwMode="auto">
            <a:xfrm>
              <a:off x="2738983" y="2269257"/>
              <a:ext cx="123825" cy="1238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28" name="Rectangle 60"/>
            <p:cNvSpPr>
              <a:spLocks noChangeArrowheads="1"/>
            </p:cNvSpPr>
            <p:nvPr/>
          </p:nvSpPr>
          <p:spPr bwMode="auto">
            <a:xfrm>
              <a:off x="3186658" y="1973982"/>
              <a:ext cx="419100" cy="4191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30" name="Rectangle 62"/>
            <p:cNvSpPr>
              <a:spLocks noChangeArrowheads="1"/>
            </p:cNvSpPr>
            <p:nvPr/>
          </p:nvSpPr>
          <p:spPr bwMode="auto">
            <a:xfrm>
              <a:off x="3834358" y="2088282"/>
              <a:ext cx="304800" cy="3048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32" name="Rectangle 64"/>
            <p:cNvSpPr>
              <a:spLocks noChangeArrowheads="1"/>
            </p:cNvSpPr>
            <p:nvPr/>
          </p:nvSpPr>
          <p:spPr bwMode="auto">
            <a:xfrm>
              <a:off x="4529683" y="2278782"/>
              <a:ext cx="114300" cy="1143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34" name="Rectangle 66"/>
            <p:cNvSpPr>
              <a:spLocks noChangeArrowheads="1"/>
            </p:cNvSpPr>
            <p:nvPr/>
          </p:nvSpPr>
          <p:spPr bwMode="auto">
            <a:xfrm>
              <a:off x="5158333" y="2335932"/>
              <a:ext cx="47625" cy="571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36" name="Rectangle 68"/>
            <p:cNvSpPr>
              <a:spLocks noChangeArrowheads="1"/>
            </p:cNvSpPr>
            <p:nvPr/>
          </p:nvSpPr>
          <p:spPr bwMode="auto">
            <a:xfrm>
              <a:off x="5596483" y="2031132"/>
              <a:ext cx="361950" cy="3619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38" name="Rectangle 70"/>
            <p:cNvSpPr>
              <a:spLocks noChangeArrowheads="1"/>
            </p:cNvSpPr>
            <p:nvPr/>
          </p:nvSpPr>
          <p:spPr bwMode="auto">
            <a:xfrm>
              <a:off x="6320383" y="2288307"/>
              <a:ext cx="104775" cy="10477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1187624" y="2708920"/>
            <a:ext cx="6840760" cy="288032"/>
            <a:chOff x="899592" y="2708920"/>
            <a:chExt cx="6840760" cy="288032"/>
          </a:xfrm>
        </p:grpSpPr>
        <p:sp>
          <p:nvSpPr>
            <p:cNvPr id="160799" name="Rectangle 31"/>
            <p:cNvSpPr>
              <a:spLocks noChangeArrowheads="1"/>
            </p:cNvSpPr>
            <p:nvPr/>
          </p:nvSpPr>
          <p:spPr bwMode="auto">
            <a:xfrm>
              <a:off x="972096" y="2780928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01" name="Rectangle 33"/>
            <p:cNvSpPr>
              <a:spLocks noChangeArrowheads="1"/>
            </p:cNvSpPr>
            <p:nvPr/>
          </p:nvSpPr>
          <p:spPr bwMode="auto">
            <a:xfrm>
              <a:off x="1562646" y="2780928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03" name="Rectangle 35"/>
            <p:cNvSpPr>
              <a:spLocks noChangeArrowheads="1"/>
            </p:cNvSpPr>
            <p:nvPr/>
          </p:nvSpPr>
          <p:spPr bwMode="auto">
            <a:xfrm>
              <a:off x="2162721" y="2780928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05" name="Rectangle 37"/>
            <p:cNvSpPr>
              <a:spLocks noChangeArrowheads="1"/>
            </p:cNvSpPr>
            <p:nvPr/>
          </p:nvSpPr>
          <p:spPr bwMode="auto">
            <a:xfrm>
              <a:off x="2753271" y="2780928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07" name="Rectangle 39"/>
            <p:cNvSpPr>
              <a:spLocks noChangeArrowheads="1"/>
            </p:cNvSpPr>
            <p:nvPr/>
          </p:nvSpPr>
          <p:spPr bwMode="auto">
            <a:xfrm>
              <a:off x="3353346" y="2780928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09" name="Rectangle 41"/>
            <p:cNvSpPr>
              <a:spLocks noChangeArrowheads="1"/>
            </p:cNvSpPr>
            <p:nvPr/>
          </p:nvSpPr>
          <p:spPr bwMode="auto">
            <a:xfrm>
              <a:off x="3943896" y="2780928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11" name="Rectangle 43"/>
            <p:cNvSpPr>
              <a:spLocks noChangeArrowheads="1"/>
            </p:cNvSpPr>
            <p:nvPr/>
          </p:nvSpPr>
          <p:spPr bwMode="auto">
            <a:xfrm>
              <a:off x="4543971" y="2780928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13" name="Rectangle 45"/>
            <p:cNvSpPr>
              <a:spLocks noChangeArrowheads="1"/>
            </p:cNvSpPr>
            <p:nvPr/>
          </p:nvSpPr>
          <p:spPr bwMode="auto">
            <a:xfrm>
              <a:off x="5134521" y="2780928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15" name="Rectangle 47"/>
            <p:cNvSpPr>
              <a:spLocks noChangeArrowheads="1"/>
            </p:cNvSpPr>
            <p:nvPr/>
          </p:nvSpPr>
          <p:spPr bwMode="auto">
            <a:xfrm>
              <a:off x="5734596" y="2780928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17" name="Rectangle 49"/>
            <p:cNvSpPr>
              <a:spLocks noChangeArrowheads="1"/>
            </p:cNvSpPr>
            <p:nvPr/>
          </p:nvSpPr>
          <p:spPr bwMode="auto">
            <a:xfrm>
              <a:off x="6334671" y="2780928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19" name="Rectangle 51"/>
            <p:cNvSpPr>
              <a:spLocks noChangeArrowheads="1"/>
            </p:cNvSpPr>
            <p:nvPr/>
          </p:nvSpPr>
          <p:spPr bwMode="auto">
            <a:xfrm>
              <a:off x="972096" y="2780928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21" name="Rectangle 53"/>
            <p:cNvSpPr>
              <a:spLocks noChangeArrowheads="1"/>
            </p:cNvSpPr>
            <p:nvPr/>
          </p:nvSpPr>
          <p:spPr bwMode="auto">
            <a:xfrm>
              <a:off x="1562646" y="2780928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23" name="Rectangle 55"/>
            <p:cNvSpPr>
              <a:spLocks noChangeArrowheads="1"/>
            </p:cNvSpPr>
            <p:nvPr/>
          </p:nvSpPr>
          <p:spPr bwMode="auto">
            <a:xfrm>
              <a:off x="2162721" y="2780928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25" name="Rectangle 57"/>
            <p:cNvSpPr>
              <a:spLocks noChangeArrowheads="1"/>
            </p:cNvSpPr>
            <p:nvPr/>
          </p:nvSpPr>
          <p:spPr bwMode="auto">
            <a:xfrm>
              <a:off x="2753271" y="2780928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27" name="Rectangle 59"/>
            <p:cNvSpPr>
              <a:spLocks noChangeArrowheads="1"/>
            </p:cNvSpPr>
            <p:nvPr/>
          </p:nvSpPr>
          <p:spPr bwMode="auto">
            <a:xfrm>
              <a:off x="3353346" y="2780928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29" name="Rectangle 61"/>
            <p:cNvSpPr>
              <a:spLocks noChangeArrowheads="1"/>
            </p:cNvSpPr>
            <p:nvPr/>
          </p:nvSpPr>
          <p:spPr bwMode="auto">
            <a:xfrm>
              <a:off x="3943896" y="2780928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31" name="Rectangle 63"/>
            <p:cNvSpPr>
              <a:spLocks noChangeArrowheads="1"/>
            </p:cNvSpPr>
            <p:nvPr/>
          </p:nvSpPr>
          <p:spPr bwMode="auto">
            <a:xfrm>
              <a:off x="4543971" y="2780928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33" name="Rectangle 65"/>
            <p:cNvSpPr>
              <a:spLocks noChangeArrowheads="1"/>
            </p:cNvSpPr>
            <p:nvPr/>
          </p:nvSpPr>
          <p:spPr bwMode="auto">
            <a:xfrm>
              <a:off x="5134521" y="2780928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35" name="Rectangle 67"/>
            <p:cNvSpPr>
              <a:spLocks noChangeArrowheads="1"/>
            </p:cNvSpPr>
            <p:nvPr/>
          </p:nvSpPr>
          <p:spPr bwMode="auto">
            <a:xfrm>
              <a:off x="5734596" y="2780928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37" name="Rectangle 69"/>
            <p:cNvSpPr>
              <a:spLocks noChangeArrowheads="1"/>
            </p:cNvSpPr>
            <p:nvPr/>
          </p:nvSpPr>
          <p:spPr bwMode="auto">
            <a:xfrm>
              <a:off x="6334671" y="2780928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5" name="Rectangle 45"/>
            <p:cNvSpPr>
              <a:spLocks noChangeArrowheads="1"/>
            </p:cNvSpPr>
            <p:nvPr/>
          </p:nvSpPr>
          <p:spPr bwMode="auto">
            <a:xfrm>
              <a:off x="6334844" y="2780928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6" name="Rectangle 47"/>
            <p:cNvSpPr>
              <a:spLocks noChangeArrowheads="1"/>
            </p:cNvSpPr>
            <p:nvPr/>
          </p:nvSpPr>
          <p:spPr bwMode="auto">
            <a:xfrm>
              <a:off x="6934919" y="2780928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7" name="Rectangle 49"/>
            <p:cNvSpPr>
              <a:spLocks noChangeArrowheads="1"/>
            </p:cNvSpPr>
            <p:nvPr/>
          </p:nvSpPr>
          <p:spPr bwMode="auto">
            <a:xfrm>
              <a:off x="7534994" y="2780928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9" name="Rectangle 67"/>
            <p:cNvSpPr>
              <a:spLocks noChangeArrowheads="1"/>
            </p:cNvSpPr>
            <p:nvPr/>
          </p:nvSpPr>
          <p:spPr bwMode="auto">
            <a:xfrm>
              <a:off x="6934919" y="2780928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0" name="Rectangle 69"/>
            <p:cNvSpPr>
              <a:spLocks noChangeArrowheads="1"/>
            </p:cNvSpPr>
            <p:nvPr/>
          </p:nvSpPr>
          <p:spPr bwMode="auto">
            <a:xfrm>
              <a:off x="7534994" y="2780928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899592" y="2708920"/>
              <a:ext cx="2088232" cy="288032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275856" y="2708920"/>
              <a:ext cx="2088232" cy="288032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652120" y="2708920"/>
              <a:ext cx="2088232" cy="288032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1213818" y="3066579"/>
            <a:ext cx="5688632" cy="432048"/>
            <a:chOff x="899592" y="3068960"/>
            <a:chExt cx="5688632" cy="432048"/>
          </a:xfrm>
        </p:grpSpPr>
        <p:grpSp>
          <p:nvGrpSpPr>
            <p:cNvPr id="144" name="Group 143"/>
            <p:cNvGrpSpPr/>
            <p:nvPr/>
          </p:nvGrpSpPr>
          <p:grpSpPr>
            <a:xfrm>
              <a:off x="971600" y="3140968"/>
              <a:ext cx="5505450" cy="266700"/>
              <a:chOff x="2028825" y="3632200"/>
              <a:chExt cx="5505450" cy="266700"/>
            </a:xfrm>
          </p:grpSpPr>
          <p:sp>
            <p:nvSpPr>
              <p:cNvPr id="160843" name="Rectangle 75"/>
              <p:cNvSpPr>
                <a:spLocks noChangeArrowheads="1"/>
              </p:cNvSpPr>
              <p:nvPr/>
            </p:nvSpPr>
            <p:spPr bwMode="auto">
              <a:xfrm>
                <a:off x="2028825" y="3765550"/>
                <a:ext cx="133350" cy="13335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845" name="Rectangle 77"/>
              <p:cNvSpPr>
                <a:spLocks noChangeArrowheads="1"/>
              </p:cNvSpPr>
              <p:nvPr/>
            </p:nvSpPr>
            <p:spPr bwMode="auto">
              <a:xfrm>
                <a:off x="2619375" y="3765550"/>
                <a:ext cx="133350" cy="13335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847" name="Rectangle 79"/>
              <p:cNvSpPr>
                <a:spLocks noChangeArrowheads="1"/>
              </p:cNvSpPr>
              <p:nvPr/>
            </p:nvSpPr>
            <p:spPr bwMode="auto">
              <a:xfrm>
                <a:off x="3209925" y="3765550"/>
                <a:ext cx="133350" cy="13335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849" name="Rectangle 81"/>
              <p:cNvSpPr>
                <a:spLocks noChangeArrowheads="1"/>
              </p:cNvSpPr>
              <p:nvPr/>
            </p:nvSpPr>
            <p:spPr bwMode="auto">
              <a:xfrm>
                <a:off x="3800475" y="3765550"/>
                <a:ext cx="133350" cy="13335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851" name="Rectangle 83"/>
              <p:cNvSpPr>
                <a:spLocks noChangeArrowheads="1"/>
              </p:cNvSpPr>
              <p:nvPr/>
            </p:nvSpPr>
            <p:spPr bwMode="auto">
              <a:xfrm>
                <a:off x="4391025" y="3765550"/>
                <a:ext cx="123825" cy="13335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853" name="Rectangle 85"/>
              <p:cNvSpPr>
                <a:spLocks noChangeArrowheads="1"/>
              </p:cNvSpPr>
              <p:nvPr/>
            </p:nvSpPr>
            <p:spPr bwMode="auto">
              <a:xfrm>
                <a:off x="4981575" y="3765550"/>
                <a:ext cx="123825" cy="13335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855" name="Rectangle 87"/>
              <p:cNvSpPr>
                <a:spLocks noChangeArrowheads="1"/>
              </p:cNvSpPr>
              <p:nvPr/>
            </p:nvSpPr>
            <p:spPr bwMode="auto">
              <a:xfrm>
                <a:off x="5562600" y="3765550"/>
                <a:ext cx="133350" cy="13335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857" name="Rectangle 89"/>
              <p:cNvSpPr>
                <a:spLocks noChangeArrowheads="1"/>
              </p:cNvSpPr>
              <p:nvPr/>
            </p:nvSpPr>
            <p:spPr bwMode="auto">
              <a:xfrm>
                <a:off x="6153150" y="3765550"/>
                <a:ext cx="133350" cy="13335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859" name="Rectangle 91"/>
              <p:cNvSpPr>
                <a:spLocks noChangeArrowheads="1"/>
              </p:cNvSpPr>
              <p:nvPr/>
            </p:nvSpPr>
            <p:spPr bwMode="auto">
              <a:xfrm>
                <a:off x="6677025" y="3632200"/>
                <a:ext cx="266700" cy="26670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861" name="Rectangle 93"/>
              <p:cNvSpPr>
                <a:spLocks noChangeArrowheads="1"/>
              </p:cNvSpPr>
              <p:nvPr/>
            </p:nvSpPr>
            <p:spPr bwMode="auto">
              <a:xfrm>
                <a:off x="7267575" y="3632200"/>
                <a:ext cx="266700" cy="26670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863" name="Rectangle 95"/>
              <p:cNvSpPr>
                <a:spLocks noChangeArrowheads="1"/>
              </p:cNvSpPr>
              <p:nvPr/>
            </p:nvSpPr>
            <p:spPr bwMode="auto">
              <a:xfrm>
                <a:off x="2028825" y="3765550"/>
                <a:ext cx="133350" cy="13335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865" name="Rectangle 97"/>
              <p:cNvSpPr>
                <a:spLocks noChangeArrowheads="1"/>
              </p:cNvSpPr>
              <p:nvPr/>
            </p:nvSpPr>
            <p:spPr bwMode="auto">
              <a:xfrm>
                <a:off x="2619375" y="3765550"/>
                <a:ext cx="133350" cy="13335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867" name="Rectangle 99"/>
              <p:cNvSpPr>
                <a:spLocks noChangeArrowheads="1"/>
              </p:cNvSpPr>
              <p:nvPr/>
            </p:nvSpPr>
            <p:spPr bwMode="auto">
              <a:xfrm>
                <a:off x="3209925" y="3765550"/>
                <a:ext cx="133350" cy="13335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869" name="Rectangle 101"/>
              <p:cNvSpPr>
                <a:spLocks noChangeArrowheads="1"/>
              </p:cNvSpPr>
              <p:nvPr/>
            </p:nvSpPr>
            <p:spPr bwMode="auto">
              <a:xfrm>
                <a:off x="3800475" y="3765550"/>
                <a:ext cx="133350" cy="13335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871" name="Rectangle 103"/>
              <p:cNvSpPr>
                <a:spLocks noChangeArrowheads="1"/>
              </p:cNvSpPr>
              <p:nvPr/>
            </p:nvSpPr>
            <p:spPr bwMode="auto">
              <a:xfrm>
                <a:off x="4391025" y="3765550"/>
                <a:ext cx="123825" cy="13335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873" name="Rectangle 105"/>
              <p:cNvSpPr>
                <a:spLocks noChangeArrowheads="1"/>
              </p:cNvSpPr>
              <p:nvPr/>
            </p:nvSpPr>
            <p:spPr bwMode="auto">
              <a:xfrm>
                <a:off x="4981575" y="3765550"/>
                <a:ext cx="123825" cy="13335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875" name="Rectangle 107"/>
              <p:cNvSpPr>
                <a:spLocks noChangeArrowheads="1"/>
              </p:cNvSpPr>
              <p:nvPr/>
            </p:nvSpPr>
            <p:spPr bwMode="auto">
              <a:xfrm>
                <a:off x="5562600" y="3765550"/>
                <a:ext cx="133350" cy="13335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877" name="Rectangle 109"/>
              <p:cNvSpPr>
                <a:spLocks noChangeArrowheads="1"/>
              </p:cNvSpPr>
              <p:nvPr/>
            </p:nvSpPr>
            <p:spPr bwMode="auto">
              <a:xfrm>
                <a:off x="6153150" y="3765550"/>
                <a:ext cx="133350" cy="13335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879" name="Rectangle 111"/>
              <p:cNvSpPr>
                <a:spLocks noChangeArrowheads="1"/>
              </p:cNvSpPr>
              <p:nvPr/>
            </p:nvSpPr>
            <p:spPr bwMode="auto">
              <a:xfrm>
                <a:off x="6677025" y="3632200"/>
                <a:ext cx="266700" cy="26670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881" name="Rectangle 113"/>
              <p:cNvSpPr>
                <a:spLocks noChangeArrowheads="1"/>
              </p:cNvSpPr>
              <p:nvPr/>
            </p:nvSpPr>
            <p:spPr bwMode="auto">
              <a:xfrm>
                <a:off x="7267575" y="3632200"/>
                <a:ext cx="266700" cy="26670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sp>
          <p:nvSpPr>
            <p:cNvPr id="153" name="Rectangle 152"/>
            <p:cNvSpPr/>
            <p:nvPr/>
          </p:nvSpPr>
          <p:spPr>
            <a:xfrm>
              <a:off x="5508104" y="3068960"/>
              <a:ext cx="1080120" cy="43204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899592" y="3212976"/>
              <a:ext cx="2088232" cy="288032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275856" y="3212976"/>
              <a:ext cx="2088232" cy="288032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1187624" y="3573016"/>
            <a:ext cx="7632848" cy="432048"/>
            <a:chOff x="899592" y="3501008"/>
            <a:chExt cx="7632848" cy="432048"/>
          </a:xfrm>
        </p:grpSpPr>
        <p:sp>
          <p:nvSpPr>
            <p:cNvPr id="158" name="Rectangle 31"/>
            <p:cNvSpPr>
              <a:spLocks noChangeArrowheads="1"/>
            </p:cNvSpPr>
            <p:nvPr/>
          </p:nvSpPr>
          <p:spPr bwMode="auto">
            <a:xfrm>
              <a:off x="972096" y="3717032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9" name="Rectangle 33"/>
            <p:cNvSpPr>
              <a:spLocks noChangeArrowheads="1"/>
            </p:cNvSpPr>
            <p:nvPr/>
          </p:nvSpPr>
          <p:spPr bwMode="auto">
            <a:xfrm>
              <a:off x="1562646" y="3717032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" name="Rectangle 35"/>
            <p:cNvSpPr>
              <a:spLocks noChangeArrowheads="1"/>
            </p:cNvSpPr>
            <p:nvPr/>
          </p:nvSpPr>
          <p:spPr bwMode="auto">
            <a:xfrm>
              <a:off x="2162721" y="3717032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1" name="Rectangle 37"/>
            <p:cNvSpPr>
              <a:spLocks noChangeArrowheads="1"/>
            </p:cNvSpPr>
            <p:nvPr/>
          </p:nvSpPr>
          <p:spPr bwMode="auto">
            <a:xfrm>
              <a:off x="2753271" y="3717032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2" name="Rectangle 39"/>
            <p:cNvSpPr>
              <a:spLocks noChangeArrowheads="1"/>
            </p:cNvSpPr>
            <p:nvPr/>
          </p:nvSpPr>
          <p:spPr bwMode="auto">
            <a:xfrm>
              <a:off x="3353346" y="3717032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3" name="Rectangle 41"/>
            <p:cNvSpPr>
              <a:spLocks noChangeArrowheads="1"/>
            </p:cNvSpPr>
            <p:nvPr/>
          </p:nvSpPr>
          <p:spPr bwMode="auto">
            <a:xfrm>
              <a:off x="3943896" y="3717032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" name="Rectangle 43"/>
            <p:cNvSpPr>
              <a:spLocks noChangeArrowheads="1"/>
            </p:cNvSpPr>
            <p:nvPr/>
          </p:nvSpPr>
          <p:spPr bwMode="auto">
            <a:xfrm>
              <a:off x="4543971" y="3717032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5" name="Rectangle 45"/>
            <p:cNvSpPr>
              <a:spLocks noChangeArrowheads="1"/>
            </p:cNvSpPr>
            <p:nvPr/>
          </p:nvSpPr>
          <p:spPr bwMode="auto">
            <a:xfrm>
              <a:off x="5134521" y="3717032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7" name="Rectangle 49"/>
            <p:cNvSpPr>
              <a:spLocks noChangeArrowheads="1"/>
            </p:cNvSpPr>
            <p:nvPr/>
          </p:nvSpPr>
          <p:spPr bwMode="auto">
            <a:xfrm>
              <a:off x="6334671" y="3717032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8" name="Rectangle 51"/>
            <p:cNvSpPr>
              <a:spLocks noChangeArrowheads="1"/>
            </p:cNvSpPr>
            <p:nvPr/>
          </p:nvSpPr>
          <p:spPr bwMode="auto">
            <a:xfrm>
              <a:off x="972096" y="3717032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9" name="Rectangle 53"/>
            <p:cNvSpPr>
              <a:spLocks noChangeArrowheads="1"/>
            </p:cNvSpPr>
            <p:nvPr/>
          </p:nvSpPr>
          <p:spPr bwMode="auto">
            <a:xfrm>
              <a:off x="1562646" y="3717032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0" name="Rectangle 55"/>
            <p:cNvSpPr>
              <a:spLocks noChangeArrowheads="1"/>
            </p:cNvSpPr>
            <p:nvPr/>
          </p:nvSpPr>
          <p:spPr bwMode="auto">
            <a:xfrm>
              <a:off x="2162721" y="3717032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1" name="Rectangle 57"/>
            <p:cNvSpPr>
              <a:spLocks noChangeArrowheads="1"/>
            </p:cNvSpPr>
            <p:nvPr/>
          </p:nvSpPr>
          <p:spPr bwMode="auto">
            <a:xfrm>
              <a:off x="2753271" y="3717032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2" name="Rectangle 59"/>
            <p:cNvSpPr>
              <a:spLocks noChangeArrowheads="1"/>
            </p:cNvSpPr>
            <p:nvPr/>
          </p:nvSpPr>
          <p:spPr bwMode="auto">
            <a:xfrm>
              <a:off x="3353346" y="3717032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3" name="Rectangle 61"/>
            <p:cNvSpPr>
              <a:spLocks noChangeArrowheads="1"/>
            </p:cNvSpPr>
            <p:nvPr/>
          </p:nvSpPr>
          <p:spPr bwMode="auto">
            <a:xfrm>
              <a:off x="3943896" y="3717032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4" name="Rectangle 63"/>
            <p:cNvSpPr>
              <a:spLocks noChangeArrowheads="1"/>
            </p:cNvSpPr>
            <p:nvPr/>
          </p:nvSpPr>
          <p:spPr bwMode="auto">
            <a:xfrm>
              <a:off x="4543971" y="3717032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5" name="Rectangle 65"/>
            <p:cNvSpPr>
              <a:spLocks noChangeArrowheads="1"/>
            </p:cNvSpPr>
            <p:nvPr/>
          </p:nvSpPr>
          <p:spPr bwMode="auto">
            <a:xfrm>
              <a:off x="5134521" y="3717032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7" name="Rectangle 69"/>
            <p:cNvSpPr>
              <a:spLocks noChangeArrowheads="1"/>
            </p:cNvSpPr>
            <p:nvPr/>
          </p:nvSpPr>
          <p:spPr bwMode="auto">
            <a:xfrm>
              <a:off x="6334671" y="3717032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8" name="Rectangle 45"/>
            <p:cNvSpPr>
              <a:spLocks noChangeArrowheads="1"/>
            </p:cNvSpPr>
            <p:nvPr/>
          </p:nvSpPr>
          <p:spPr bwMode="auto">
            <a:xfrm>
              <a:off x="6334844" y="3717032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9" name="Rectangle 47"/>
            <p:cNvSpPr>
              <a:spLocks noChangeArrowheads="1"/>
            </p:cNvSpPr>
            <p:nvPr/>
          </p:nvSpPr>
          <p:spPr bwMode="auto">
            <a:xfrm>
              <a:off x="6934919" y="3717032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0" name="Rectangle 49"/>
            <p:cNvSpPr>
              <a:spLocks noChangeArrowheads="1"/>
            </p:cNvSpPr>
            <p:nvPr/>
          </p:nvSpPr>
          <p:spPr bwMode="auto">
            <a:xfrm>
              <a:off x="7534994" y="3717032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1" name="Rectangle 67"/>
            <p:cNvSpPr>
              <a:spLocks noChangeArrowheads="1"/>
            </p:cNvSpPr>
            <p:nvPr/>
          </p:nvSpPr>
          <p:spPr bwMode="auto">
            <a:xfrm>
              <a:off x="6934919" y="3717032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2" name="Rectangle 69"/>
            <p:cNvSpPr>
              <a:spLocks noChangeArrowheads="1"/>
            </p:cNvSpPr>
            <p:nvPr/>
          </p:nvSpPr>
          <p:spPr bwMode="auto">
            <a:xfrm>
              <a:off x="7534994" y="3717032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899592" y="3645024"/>
              <a:ext cx="2088232" cy="288032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275856" y="3645024"/>
              <a:ext cx="2088232" cy="288032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508104" y="3501008"/>
              <a:ext cx="3024336" cy="43204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7" name="Rectangle 69"/>
            <p:cNvSpPr>
              <a:spLocks noChangeArrowheads="1"/>
            </p:cNvSpPr>
            <p:nvPr/>
          </p:nvSpPr>
          <p:spPr bwMode="auto">
            <a:xfrm>
              <a:off x="8124403" y="3717032"/>
              <a:ext cx="133350" cy="133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8" name="Rectangle 111"/>
            <p:cNvSpPr>
              <a:spLocks noChangeArrowheads="1"/>
            </p:cNvSpPr>
            <p:nvPr/>
          </p:nvSpPr>
          <p:spPr bwMode="auto">
            <a:xfrm>
              <a:off x="5667474" y="3583211"/>
              <a:ext cx="266700" cy="2667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91" name="TextBox 190"/>
          <p:cNvSpPr txBox="1"/>
          <p:nvPr/>
        </p:nvSpPr>
        <p:spPr>
          <a:xfrm>
            <a:off x="1115616" y="3573016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...</a:t>
            </a:r>
            <a:endParaRPr lang="es-ES" sz="4800" dirty="0"/>
          </a:p>
        </p:txBody>
      </p:sp>
      <p:grpSp>
        <p:nvGrpSpPr>
          <p:cNvPr id="235" name="Group 234"/>
          <p:cNvGrpSpPr/>
          <p:nvPr/>
        </p:nvGrpSpPr>
        <p:grpSpPr>
          <a:xfrm>
            <a:off x="1208881" y="4293096"/>
            <a:ext cx="5667375" cy="504825"/>
            <a:chOff x="887685" y="3080097"/>
            <a:chExt cx="5667375" cy="504825"/>
          </a:xfrm>
        </p:grpSpPr>
        <p:sp>
          <p:nvSpPr>
            <p:cNvPr id="160887" name="Rectangle 119"/>
            <p:cNvSpPr>
              <a:spLocks noChangeArrowheads="1"/>
            </p:cNvSpPr>
            <p:nvPr/>
          </p:nvSpPr>
          <p:spPr bwMode="auto">
            <a:xfrm>
              <a:off x="887685" y="3080097"/>
              <a:ext cx="504825" cy="5048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89" name="Rectangle 121"/>
            <p:cNvSpPr>
              <a:spLocks noChangeArrowheads="1"/>
            </p:cNvSpPr>
            <p:nvPr/>
          </p:nvSpPr>
          <p:spPr bwMode="auto">
            <a:xfrm>
              <a:off x="1459185" y="3080097"/>
              <a:ext cx="504825" cy="5048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91" name="Rectangle 123"/>
            <p:cNvSpPr>
              <a:spLocks noChangeArrowheads="1"/>
            </p:cNvSpPr>
            <p:nvPr/>
          </p:nvSpPr>
          <p:spPr bwMode="auto">
            <a:xfrm>
              <a:off x="2030685" y="3080097"/>
              <a:ext cx="504825" cy="5048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93" name="Rectangle 125"/>
            <p:cNvSpPr>
              <a:spLocks noChangeArrowheads="1"/>
            </p:cNvSpPr>
            <p:nvPr/>
          </p:nvSpPr>
          <p:spPr bwMode="auto">
            <a:xfrm>
              <a:off x="2602185" y="3080097"/>
              <a:ext cx="504825" cy="5048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95" name="Rectangle 127"/>
            <p:cNvSpPr>
              <a:spLocks noChangeArrowheads="1"/>
            </p:cNvSpPr>
            <p:nvPr/>
          </p:nvSpPr>
          <p:spPr bwMode="auto">
            <a:xfrm>
              <a:off x="3173685" y="3080097"/>
              <a:ext cx="514350" cy="5048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97" name="Rectangle 129"/>
            <p:cNvSpPr>
              <a:spLocks noChangeArrowheads="1"/>
            </p:cNvSpPr>
            <p:nvPr/>
          </p:nvSpPr>
          <p:spPr bwMode="auto">
            <a:xfrm>
              <a:off x="3745185" y="3080097"/>
              <a:ext cx="514350" cy="5048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899" name="Rectangle 131"/>
            <p:cNvSpPr>
              <a:spLocks noChangeArrowheads="1"/>
            </p:cNvSpPr>
            <p:nvPr/>
          </p:nvSpPr>
          <p:spPr bwMode="auto">
            <a:xfrm>
              <a:off x="4326210" y="3080097"/>
              <a:ext cx="504825" cy="5048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901" name="Rectangle 133"/>
            <p:cNvSpPr>
              <a:spLocks noChangeArrowheads="1"/>
            </p:cNvSpPr>
            <p:nvPr/>
          </p:nvSpPr>
          <p:spPr bwMode="auto">
            <a:xfrm>
              <a:off x="4897710" y="3080097"/>
              <a:ext cx="504825" cy="5048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903" name="Rectangle 135"/>
            <p:cNvSpPr>
              <a:spLocks noChangeArrowheads="1"/>
            </p:cNvSpPr>
            <p:nvPr/>
          </p:nvSpPr>
          <p:spPr bwMode="auto">
            <a:xfrm>
              <a:off x="5469210" y="3080097"/>
              <a:ext cx="504825" cy="5048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905" name="Rectangle 137"/>
            <p:cNvSpPr>
              <a:spLocks noChangeArrowheads="1"/>
            </p:cNvSpPr>
            <p:nvPr/>
          </p:nvSpPr>
          <p:spPr bwMode="auto">
            <a:xfrm>
              <a:off x="6040710" y="3080097"/>
              <a:ext cx="514350" cy="5048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907" name="Rectangle 139"/>
            <p:cNvSpPr>
              <a:spLocks noChangeArrowheads="1"/>
            </p:cNvSpPr>
            <p:nvPr/>
          </p:nvSpPr>
          <p:spPr bwMode="auto">
            <a:xfrm>
              <a:off x="887685" y="3080097"/>
              <a:ext cx="504825" cy="5048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909" name="Rectangle 141"/>
            <p:cNvSpPr>
              <a:spLocks noChangeArrowheads="1"/>
            </p:cNvSpPr>
            <p:nvPr/>
          </p:nvSpPr>
          <p:spPr bwMode="auto">
            <a:xfrm>
              <a:off x="1459185" y="3080097"/>
              <a:ext cx="504825" cy="5048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911" name="Rectangle 143"/>
            <p:cNvSpPr>
              <a:spLocks noChangeArrowheads="1"/>
            </p:cNvSpPr>
            <p:nvPr/>
          </p:nvSpPr>
          <p:spPr bwMode="auto">
            <a:xfrm>
              <a:off x="2030685" y="3080097"/>
              <a:ext cx="504825" cy="5048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913" name="Rectangle 145"/>
            <p:cNvSpPr>
              <a:spLocks noChangeArrowheads="1"/>
            </p:cNvSpPr>
            <p:nvPr/>
          </p:nvSpPr>
          <p:spPr bwMode="auto">
            <a:xfrm>
              <a:off x="2602185" y="3080097"/>
              <a:ext cx="504825" cy="5048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915" name="Rectangle 147"/>
            <p:cNvSpPr>
              <a:spLocks noChangeArrowheads="1"/>
            </p:cNvSpPr>
            <p:nvPr/>
          </p:nvSpPr>
          <p:spPr bwMode="auto">
            <a:xfrm>
              <a:off x="3173685" y="3080097"/>
              <a:ext cx="514350" cy="5048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917" name="Rectangle 149"/>
            <p:cNvSpPr>
              <a:spLocks noChangeArrowheads="1"/>
            </p:cNvSpPr>
            <p:nvPr/>
          </p:nvSpPr>
          <p:spPr bwMode="auto">
            <a:xfrm>
              <a:off x="3745185" y="3080097"/>
              <a:ext cx="514350" cy="5048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919" name="Rectangle 151"/>
            <p:cNvSpPr>
              <a:spLocks noChangeArrowheads="1"/>
            </p:cNvSpPr>
            <p:nvPr/>
          </p:nvSpPr>
          <p:spPr bwMode="auto">
            <a:xfrm>
              <a:off x="4326210" y="3080097"/>
              <a:ext cx="504825" cy="5048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921" name="Rectangle 153"/>
            <p:cNvSpPr>
              <a:spLocks noChangeArrowheads="1"/>
            </p:cNvSpPr>
            <p:nvPr/>
          </p:nvSpPr>
          <p:spPr bwMode="auto">
            <a:xfrm>
              <a:off x="4897710" y="3080097"/>
              <a:ext cx="504825" cy="5048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923" name="Rectangle 155"/>
            <p:cNvSpPr>
              <a:spLocks noChangeArrowheads="1"/>
            </p:cNvSpPr>
            <p:nvPr/>
          </p:nvSpPr>
          <p:spPr bwMode="auto">
            <a:xfrm>
              <a:off x="5469210" y="3080097"/>
              <a:ext cx="504825" cy="5048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925" name="Rectangle 157"/>
            <p:cNvSpPr>
              <a:spLocks noChangeArrowheads="1"/>
            </p:cNvSpPr>
            <p:nvPr/>
          </p:nvSpPr>
          <p:spPr bwMode="auto">
            <a:xfrm>
              <a:off x="6040710" y="3080097"/>
              <a:ext cx="514350" cy="5048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236" name="Rectangle 235"/>
          <p:cNvSpPr/>
          <p:nvPr/>
        </p:nvSpPr>
        <p:spPr>
          <a:xfrm>
            <a:off x="7038528" y="4355812"/>
            <a:ext cx="1853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cs typeface="Times New Roman" pitchFamily="18" charset="0"/>
              </a:rPr>
              <a:t>error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s-ES" dirty="0" smtClean="0"/>
              <a:t>1427.5</a:t>
            </a:r>
            <a:endParaRPr lang="es-ES" dirty="0"/>
          </a:p>
        </p:txBody>
      </p:sp>
      <p:sp>
        <p:nvSpPr>
          <p:cNvPr id="237" name="Rectangle 236"/>
          <p:cNvSpPr/>
          <p:nvPr/>
        </p:nvSpPr>
        <p:spPr>
          <a:xfrm>
            <a:off x="7020272" y="3068960"/>
            <a:ext cx="1853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cs typeface="Times New Roman" pitchFamily="18" charset="0"/>
              </a:rPr>
              <a:t>error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s-ES" dirty="0" smtClean="0"/>
              <a:t>601.2</a:t>
            </a:r>
            <a:endParaRPr lang="es-ES" dirty="0"/>
          </a:p>
        </p:txBody>
      </p:sp>
      <p:sp>
        <p:nvSpPr>
          <p:cNvPr id="241" name="TextBox 240"/>
          <p:cNvSpPr txBox="1"/>
          <p:nvPr/>
        </p:nvSpPr>
        <p:spPr>
          <a:xfrm>
            <a:off x="-36512" y="3861048"/>
            <a:ext cx="1207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1287</a:t>
            </a:r>
          </a:p>
          <a:p>
            <a:r>
              <a:rPr lang="es-ES" sz="1400" dirty="0" err="1" smtClean="0"/>
              <a:t>combinations</a:t>
            </a:r>
            <a:endParaRPr lang="es-ES" sz="1400" dirty="0"/>
          </a:p>
        </p:txBody>
      </p:sp>
      <p:grpSp>
        <p:nvGrpSpPr>
          <p:cNvPr id="289" name="Group 288"/>
          <p:cNvGrpSpPr/>
          <p:nvPr/>
        </p:nvGrpSpPr>
        <p:grpSpPr>
          <a:xfrm>
            <a:off x="7152382" y="2706539"/>
            <a:ext cx="876002" cy="290413"/>
            <a:chOff x="7152382" y="2706539"/>
            <a:chExt cx="876002" cy="290413"/>
          </a:xfrm>
        </p:grpSpPr>
        <p:grpSp>
          <p:nvGrpSpPr>
            <p:cNvPr id="253" name="Group 252"/>
            <p:cNvGrpSpPr/>
            <p:nvPr/>
          </p:nvGrpSpPr>
          <p:grpSpPr>
            <a:xfrm>
              <a:off x="7740352" y="2708920"/>
              <a:ext cx="288032" cy="288032"/>
              <a:chOff x="7740352" y="2708920"/>
              <a:chExt cx="288032" cy="288032"/>
            </a:xfrm>
          </p:grpSpPr>
          <p:cxnSp>
            <p:nvCxnSpPr>
              <p:cNvPr id="247" name="Straight Connector 246"/>
              <p:cNvCxnSpPr/>
              <p:nvPr/>
            </p:nvCxnSpPr>
            <p:spPr>
              <a:xfrm rot="16200000" flipH="1">
                <a:off x="7740352" y="2708920"/>
                <a:ext cx="288032" cy="28803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rot="5400000" flipH="1" flipV="1">
                <a:off x="7740352" y="2708920"/>
                <a:ext cx="288032" cy="28803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4" name="Group 253"/>
            <p:cNvGrpSpPr/>
            <p:nvPr/>
          </p:nvGrpSpPr>
          <p:grpSpPr>
            <a:xfrm>
              <a:off x="7152382" y="2706539"/>
              <a:ext cx="288032" cy="288032"/>
              <a:chOff x="7740352" y="2708920"/>
              <a:chExt cx="288032" cy="288032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 rot="16200000" flipH="1">
                <a:off x="7740352" y="2708920"/>
                <a:ext cx="288032" cy="28803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5400000" flipH="1" flipV="1">
                <a:off x="7740352" y="2708920"/>
                <a:ext cx="288032" cy="28803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6" name="Group 265"/>
          <p:cNvGrpSpPr/>
          <p:nvPr/>
        </p:nvGrpSpPr>
        <p:grpSpPr>
          <a:xfrm>
            <a:off x="7164288" y="3712269"/>
            <a:ext cx="1463973" cy="292795"/>
            <a:chOff x="7164288" y="3712269"/>
            <a:chExt cx="1463973" cy="292795"/>
          </a:xfrm>
        </p:grpSpPr>
        <p:grpSp>
          <p:nvGrpSpPr>
            <p:cNvPr id="257" name="Group 256"/>
            <p:cNvGrpSpPr/>
            <p:nvPr/>
          </p:nvGrpSpPr>
          <p:grpSpPr>
            <a:xfrm>
              <a:off x="7752258" y="3717032"/>
              <a:ext cx="288032" cy="288032"/>
              <a:chOff x="7740352" y="2708920"/>
              <a:chExt cx="288032" cy="288032"/>
            </a:xfrm>
          </p:grpSpPr>
          <p:cxnSp>
            <p:nvCxnSpPr>
              <p:cNvPr id="258" name="Straight Connector 257"/>
              <p:cNvCxnSpPr/>
              <p:nvPr/>
            </p:nvCxnSpPr>
            <p:spPr>
              <a:xfrm rot="16200000" flipH="1">
                <a:off x="7740352" y="2708920"/>
                <a:ext cx="288032" cy="28803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5400000" flipH="1" flipV="1">
                <a:off x="7740352" y="2708920"/>
                <a:ext cx="288032" cy="28803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Group 259"/>
            <p:cNvGrpSpPr/>
            <p:nvPr/>
          </p:nvGrpSpPr>
          <p:grpSpPr>
            <a:xfrm>
              <a:off x="7164288" y="3714651"/>
              <a:ext cx="288032" cy="288032"/>
              <a:chOff x="7740352" y="2708920"/>
              <a:chExt cx="288032" cy="288032"/>
            </a:xfrm>
          </p:grpSpPr>
          <p:cxnSp>
            <p:nvCxnSpPr>
              <p:cNvPr id="261" name="Straight Connector 260"/>
              <p:cNvCxnSpPr/>
              <p:nvPr/>
            </p:nvCxnSpPr>
            <p:spPr>
              <a:xfrm rot="16200000" flipH="1">
                <a:off x="7740352" y="2708920"/>
                <a:ext cx="288032" cy="28803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5400000" flipH="1" flipV="1">
                <a:off x="7740352" y="2708920"/>
                <a:ext cx="288032" cy="28803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3" name="Group 262"/>
            <p:cNvGrpSpPr/>
            <p:nvPr/>
          </p:nvGrpSpPr>
          <p:grpSpPr>
            <a:xfrm>
              <a:off x="8340229" y="3712269"/>
              <a:ext cx="288032" cy="288032"/>
              <a:chOff x="7740352" y="2708920"/>
              <a:chExt cx="288032" cy="288032"/>
            </a:xfrm>
          </p:grpSpPr>
          <p:cxnSp>
            <p:nvCxnSpPr>
              <p:cNvPr id="264" name="Straight Connector 263"/>
              <p:cNvCxnSpPr/>
              <p:nvPr/>
            </p:nvCxnSpPr>
            <p:spPr>
              <a:xfrm rot="16200000" flipH="1">
                <a:off x="7740352" y="2708920"/>
                <a:ext cx="288032" cy="28803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rot="5400000" flipH="1" flipV="1">
                <a:off x="7740352" y="2708920"/>
                <a:ext cx="288032" cy="28803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7" name="Group 266"/>
          <p:cNvGrpSpPr/>
          <p:nvPr/>
        </p:nvGrpSpPr>
        <p:grpSpPr>
          <a:xfrm>
            <a:off x="1259632" y="3284984"/>
            <a:ext cx="2448272" cy="576064"/>
            <a:chOff x="3059832" y="5517232"/>
            <a:chExt cx="2448272" cy="576064"/>
          </a:xfrm>
        </p:grpSpPr>
        <p:sp>
          <p:nvSpPr>
            <p:cNvPr id="268" name="Rectangle 267"/>
            <p:cNvSpPr/>
            <p:nvPr/>
          </p:nvSpPr>
          <p:spPr>
            <a:xfrm>
              <a:off x="3851920" y="5517232"/>
              <a:ext cx="144016" cy="14401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3707904" y="5517232"/>
              <a:ext cx="144016" cy="14401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3995936" y="5517232"/>
              <a:ext cx="144016" cy="14401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3707904" y="5661248"/>
              <a:ext cx="432048" cy="43204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211960" y="5517232"/>
              <a:ext cx="576064" cy="5760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4860032" y="5517232"/>
              <a:ext cx="288032" cy="2880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860032" y="5805264"/>
              <a:ext cx="288032" cy="2880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220072" y="5517232"/>
              <a:ext cx="288032" cy="2880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220072" y="5805264"/>
              <a:ext cx="288032" cy="2880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3059832" y="5517232"/>
              <a:ext cx="576064" cy="5760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755576" y="2564904"/>
            <a:ext cx="5667375" cy="514350"/>
            <a:chOff x="1496913" y="4818509"/>
            <a:chExt cx="5667375" cy="514350"/>
          </a:xfrm>
        </p:grpSpPr>
        <p:sp>
          <p:nvSpPr>
            <p:cNvPr id="279" name="Rectangle 13"/>
            <p:cNvSpPr>
              <a:spLocks noChangeArrowheads="1"/>
            </p:cNvSpPr>
            <p:nvPr/>
          </p:nvSpPr>
          <p:spPr bwMode="auto">
            <a:xfrm>
              <a:off x="1496913" y="4818509"/>
              <a:ext cx="514350" cy="514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0" name="Rectangle 15"/>
            <p:cNvSpPr>
              <a:spLocks noChangeArrowheads="1"/>
            </p:cNvSpPr>
            <p:nvPr/>
          </p:nvSpPr>
          <p:spPr bwMode="auto">
            <a:xfrm>
              <a:off x="2277963" y="5209034"/>
              <a:ext cx="123825" cy="1238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1" name="Rectangle 17"/>
            <p:cNvSpPr>
              <a:spLocks noChangeArrowheads="1"/>
            </p:cNvSpPr>
            <p:nvPr/>
          </p:nvSpPr>
          <p:spPr bwMode="auto">
            <a:xfrm>
              <a:off x="2858988" y="5209034"/>
              <a:ext cx="133350" cy="1238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2" name="Rectangle 19"/>
            <p:cNvSpPr>
              <a:spLocks noChangeArrowheads="1"/>
            </p:cNvSpPr>
            <p:nvPr/>
          </p:nvSpPr>
          <p:spPr bwMode="auto">
            <a:xfrm>
              <a:off x="3449538" y="5209034"/>
              <a:ext cx="123825" cy="1238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3" name="Rectangle 21"/>
            <p:cNvSpPr>
              <a:spLocks noChangeArrowheads="1"/>
            </p:cNvSpPr>
            <p:nvPr/>
          </p:nvSpPr>
          <p:spPr bwMode="auto">
            <a:xfrm>
              <a:off x="3906738" y="4942334"/>
              <a:ext cx="390525" cy="3905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4" name="Rectangle 23"/>
            <p:cNvSpPr>
              <a:spLocks noChangeArrowheads="1"/>
            </p:cNvSpPr>
            <p:nvPr/>
          </p:nvSpPr>
          <p:spPr bwMode="auto">
            <a:xfrm>
              <a:off x="4421088" y="4818509"/>
              <a:ext cx="523875" cy="5143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5" name="Rectangle 25"/>
            <p:cNvSpPr>
              <a:spLocks noChangeArrowheads="1"/>
            </p:cNvSpPr>
            <p:nvPr/>
          </p:nvSpPr>
          <p:spPr bwMode="auto">
            <a:xfrm>
              <a:off x="5135463" y="5075684"/>
              <a:ext cx="266700" cy="25717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6" name="Rectangle 27"/>
            <p:cNvSpPr>
              <a:spLocks noChangeArrowheads="1"/>
            </p:cNvSpPr>
            <p:nvPr/>
          </p:nvSpPr>
          <p:spPr bwMode="auto">
            <a:xfrm>
              <a:off x="5726013" y="5075684"/>
              <a:ext cx="257175" cy="25717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7" name="Rectangle 29"/>
            <p:cNvSpPr>
              <a:spLocks noChangeArrowheads="1"/>
            </p:cNvSpPr>
            <p:nvPr/>
          </p:nvSpPr>
          <p:spPr bwMode="auto">
            <a:xfrm>
              <a:off x="6316563" y="5075684"/>
              <a:ext cx="257175" cy="25717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8" name="Rectangle 31"/>
            <p:cNvSpPr>
              <a:spLocks noChangeArrowheads="1"/>
            </p:cNvSpPr>
            <p:nvPr/>
          </p:nvSpPr>
          <p:spPr bwMode="auto">
            <a:xfrm>
              <a:off x="6897588" y="5075684"/>
              <a:ext cx="266700" cy="25717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290" name="Rectangle 289"/>
          <p:cNvSpPr/>
          <p:nvPr/>
        </p:nvSpPr>
        <p:spPr>
          <a:xfrm>
            <a:off x="6660232" y="2708920"/>
            <a:ext cx="1853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cs typeface="Times New Roman" pitchFamily="18" charset="0"/>
              </a:rPr>
              <a:t>error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s-ES" dirty="0" smtClean="0"/>
              <a:t>379.4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p:transition advTm="98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  <p:bldP spid="191" grpId="1"/>
      <p:bldP spid="236" grpId="0"/>
      <p:bldP spid="236" grpId="1"/>
      <p:bldP spid="237" grpId="0"/>
      <p:bldP spid="237" grpId="1"/>
      <p:bldP spid="241" grpId="0"/>
      <p:bldP spid="241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Method</a:t>
            </a:r>
            <a:r>
              <a:rPr lang="es-ES" dirty="0" smtClean="0"/>
              <a:t> 1: </a:t>
            </a:r>
            <a:r>
              <a:rPr lang="es-ES" dirty="0" err="1" smtClean="0"/>
              <a:t>independent</a:t>
            </a:r>
            <a:r>
              <a:rPr lang="es-ES" dirty="0" smtClean="0"/>
              <a:t> </a:t>
            </a:r>
            <a:r>
              <a:rPr lang="es-ES" dirty="0" err="1" smtClean="0"/>
              <a:t>scales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Approach</a:t>
            </a:r>
            <a:endParaRPr lang="es-ES" dirty="0" smtClean="0"/>
          </a:p>
          <a:p>
            <a:pPr lvl="1"/>
            <a:r>
              <a:rPr lang="es-ES" dirty="0" err="1" smtClean="0"/>
              <a:t>Sample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keyframe</a:t>
            </a:r>
            <a:r>
              <a:rPr lang="es-ES" dirty="0" smtClean="0"/>
              <a:t> set in </a:t>
            </a:r>
            <a:r>
              <a:rPr lang="es-ES" dirty="0" err="1" smtClean="0"/>
              <a:t>steps</a:t>
            </a:r>
            <a:r>
              <a:rPr lang="es-ES" dirty="0" smtClean="0"/>
              <a:t> of 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dirty="0" smtClean="0"/>
              <a:t> </a:t>
            </a:r>
            <a:r>
              <a:rPr lang="es-ES" dirty="0" err="1" smtClean="0"/>
              <a:t>keyframes</a:t>
            </a:r>
            <a:r>
              <a:rPr lang="es-ES" dirty="0" smtClean="0"/>
              <a:t> (</a:t>
            </a:r>
            <a:r>
              <a:rPr lang="es-ES" dirty="0" err="1" smtClean="0"/>
              <a:t>scale</a:t>
            </a:r>
            <a:r>
              <a:rPr lang="es-ES" dirty="0" smtClean="0"/>
              <a:t> </a:t>
            </a:r>
            <a:r>
              <a:rPr lang="es-ES" dirty="0" err="1" smtClean="0"/>
              <a:t>step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And compute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layout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sampled</a:t>
            </a:r>
            <a:r>
              <a:rPr lang="es-ES" dirty="0" smtClean="0"/>
              <a:t> </a:t>
            </a:r>
            <a:r>
              <a:rPr lang="es-ES" dirty="0" err="1" smtClean="0"/>
              <a:t>subset</a:t>
            </a:r>
            <a:endParaRPr lang="es-ES" dirty="0" smtClean="0"/>
          </a:p>
          <a:p>
            <a:r>
              <a:rPr lang="en-US" dirty="0" smtClean="0"/>
              <a:t>Architecture</a:t>
            </a:r>
            <a:endParaRPr lang="es-ES" dirty="0" smtClean="0"/>
          </a:p>
          <a:p>
            <a:pPr lvl="1"/>
            <a:r>
              <a:rPr lang="es-ES" dirty="0" err="1" smtClean="0"/>
              <a:t>Estimation</a:t>
            </a:r>
            <a:r>
              <a:rPr lang="es-ES" dirty="0" smtClean="0"/>
              <a:t> of </a:t>
            </a:r>
            <a:r>
              <a:rPr lang="en-US" dirty="0" smtClean="0"/>
              <a:t>cost (expected area)</a:t>
            </a:r>
            <a:r>
              <a:rPr lang="es-ES" dirty="0" smtClean="0"/>
              <a:t>: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clustering</a:t>
            </a:r>
            <a:r>
              <a:rPr lang="es-ES" dirty="0" smtClean="0"/>
              <a:t> [</a:t>
            </a:r>
            <a:r>
              <a:rPr lang="es-ES" dirty="0" err="1" smtClean="0"/>
              <a:t>Calic</a:t>
            </a:r>
            <a:r>
              <a:rPr lang="es-ES" dirty="0" smtClean="0"/>
              <a:t> 2007b]</a:t>
            </a:r>
          </a:p>
          <a:p>
            <a:pPr lvl="1"/>
            <a:r>
              <a:rPr lang="es-ES" dirty="0" err="1" smtClean="0"/>
              <a:t>Sampling</a:t>
            </a:r>
            <a:r>
              <a:rPr lang="es-ES" dirty="0" smtClean="0"/>
              <a:t>: </a:t>
            </a:r>
            <a:r>
              <a:rPr lang="es-ES" dirty="0" err="1" smtClean="0"/>
              <a:t>cost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. Top </a:t>
            </a:r>
            <a:r>
              <a:rPr lang="es-ES" i="1" dirty="0" smtClean="0"/>
              <a:t>M</a:t>
            </a:r>
            <a:r>
              <a:rPr lang="es-ES" dirty="0" smtClean="0"/>
              <a:t> </a:t>
            </a:r>
            <a:r>
              <a:rPr lang="es-ES" dirty="0" err="1" smtClean="0"/>
              <a:t>keyframes</a:t>
            </a:r>
            <a:endParaRPr lang="es-ES" dirty="0" smtClean="0"/>
          </a:p>
          <a:p>
            <a:pPr lvl="1"/>
            <a:r>
              <a:rPr lang="es-ES" dirty="0" err="1" smtClean="0"/>
              <a:t>Layout</a:t>
            </a:r>
            <a:r>
              <a:rPr lang="es-ES" dirty="0" smtClean="0"/>
              <a:t>: </a:t>
            </a:r>
            <a:r>
              <a:rPr lang="es-ES" dirty="0" err="1" smtClean="0"/>
              <a:t>independent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scale</a:t>
            </a:r>
            <a:r>
              <a:rPr lang="es-ES" dirty="0" smtClean="0"/>
              <a:t>. </a:t>
            </a:r>
            <a:r>
              <a:rPr lang="es-ES" dirty="0" err="1" smtClean="0"/>
              <a:t>Dynamic</a:t>
            </a:r>
            <a:r>
              <a:rPr lang="es-ES" dirty="0" smtClean="0"/>
              <a:t> </a:t>
            </a:r>
            <a:r>
              <a:rPr lang="es-ES" dirty="0" err="1" smtClean="0"/>
              <a:t>programming</a:t>
            </a:r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r>
              <a:rPr lang="es-ES" dirty="0" err="1" smtClean="0"/>
              <a:t>Satisfactory</a:t>
            </a:r>
            <a:r>
              <a:rPr lang="es-ES" dirty="0" smtClean="0"/>
              <a:t> </a:t>
            </a:r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only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scale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shown</a:t>
            </a:r>
            <a:r>
              <a:rPr lang="es-ES" dirty="0" smtClean="0"/>
              <a:t> (</a:t>
            </a:r>
            <a:r>
              <a:rPr lang="es-ES" dirty="0" err="1" smtClean="0"/>
              <a:t>e.g.</a:t>
            </a:r>
            <a:r>
              <a:rPr lang="es-ES" dirty="0" smtClean="0"/>
              <a:t> </a:t>
            </a:r>
            <a:r>
              <a:rPr lang="es-ES" dirty="0" err="1" smtClean="0"/>
              <a:t>adaptation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33</a:t>
            </a:fld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r>
              <a:rPr lang="es-ES" dirty="0" smtClean="0"/>
              <a:t>. </a:t>
            </a:r>
            <a:r>
              <a:rPr lang="es-ES" dirty="0" err="1" smtClean="0"/>
              <a:t>Scalable</a:t>
            </a:r>
            <a:r>
              <a:rPr lang="es-ES" dirty="0" smtClean="0"/>
              <a:t> comic-</a:t>
            </a:r>
            <a:r>
              <a:rPr lang="es-ES" dirty="0" err="1" smtClean="0"/>
              <a:t>like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endParaRPr lang="es-E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811" y="4149080"/>
            <a:ext cx="6737557" cy="132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Layout</a:t>
            </a:r>
            <a:r>
              <a:rPr lang="es-ES" dirty="0" smtClean="0"/>
              <a:t> </a:t>
            </a:r>
            <a:r>
              <a:rPr lang="es-ES" dirty="0" err="1" smtClean="0"/>
              <a:t>disturbance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 </a:t>
            </a: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applications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user</a:t>
            </a:r>
            <a:r>
              <a:rPr lang="es-ES" dirty="0" smtClean="0"/>
              <a:t> </a:t>
            </a:r>
            <a:r>
              <a:rPr lang="es-ES" dirty="0" err="1" smtClean="0"/>
              <a:t>browses</a:t>
            </a:r>
            <a:r>
              <a:rPr lang="es-ES" dirty="0" smtClean="0"/>
              <a:t> </a:t>
            </a:r>
            <a:r>
              <a:rPr lang="es-ES" dirty="0" err="1" smtClean="0"/>
              <a:t>several</a:t>
            </a:r>
            <a:r>
              <a:rPr lang="es-ES" dirty="0" smtClean="0"/>
              <a:t> </a:t>
            </a:r>
            <a:r>
              <a:rPr lang="es-ES" dirty="0" err="1" smtClean="0"/>
              <a:t>scales</a:t>
            </a:r>
            <a:endParaRPr lang="es-ES" dirty="0" smtClean="0"/>
          </a:p>
          <a:p>
            <a:pPr lvl="1"/>
            <a:r>
              <a:rPr lang="es-ES" dirty="0" err="1" smtClean="0"/>
              <a:t>Progressive</a:t>
            </a:r>
            <a:r>
              <a:rPr lang="es-ES" dirty="0" smtClean="0"/>
              <a:t> </a:t>
            </a:r>
            <a:r>
              <a:rPr lang="es-ES" dirty="0" err="1" smtClean="0"/>
              <a:t>visualization</a:t>
            </a:r>
            <a:r>
              <a:rPr lang="es-ES" dirty="0" smtClean="0"/>
              <a:t>, </a:t>
            </a:r>
            <a:r>
              <a:rPr lang="es-ES" dirty="0" err="1" smtClean="0"/>
              <a:t>browsing</a:t>
            </a:r>
            <a:r>
              <a:rPr lang="es-ES" dirty="0" smtClean="0"/>
              <a:t>, </a:t>
            </a:r>
            <a:r>
              <a:rPr lang="es-ES" dirty="0" err="1" smtClean="0"/>
              <a:t>interactive</a:t>
            </a:r>
            <a:r>
              <a:rPr lang="es-ES" dirty="0" smtClean="0"/>
              <a:t> </a:t>
            </a:r>
            <a:r>
              <a:rPr lang="es-ES" dirty="0" err="1" smtClean="0"/>
              <a:t>navigation</a:t>
            </a:r>
            <a:endParaRPr lang="es-ES" dirty="0" smtClean="0"/>
          </a:p>
          <a:p>
            <a:r>
              <a:rPr lang="es-ES" dirty="0" err="1" smtClean="0"/>
              <a:t>Transition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scales</a:t>
            </a:r>
            <a:endParaRPr lang="es-ES" dirty="0" smtClean="0"/>
          </a:p>
          <a:p>
            <a:pPr lvl="1"/>
            <a:r>
              <a:rPr lang="en-US" dirty="0" smtClean="0"/>
              <a:t>Displacement of panels/images</a:t>
            </a:r>
          </a:p>
          <a:p>
            <a:pPr lvl="1"/>
            <a:r>
              <a:rPr lang="en-US" dirty="0" smtClean="0"/>
              <a:t>Changes of the size of the images</a:t>
            </a:r>
          </a:p>
          <a:p>
            <a:pPr lvl="1"/>
            <a:r>
              <a:rPr lang="en-US" dirty="0" smtClean="0"/>
              <a:t>Very uncomfortable for the user</a:t>
            </a:r>
          </a:p>
          <a:p>
            <a:pPr lvl="2"/>
            <a:r>
              <a:rPr lang="en-US" sz="1600" dirty="0" smtClean="0"/>
              <a:t>Especially when changes are spread all throughout the layout</a:t>
            </a:r>
            <a:endParaRPr lang="es-E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34</a:t>
            </a:fld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r>
              <a:rPr lang="es-ES" dirty="0" smtClean="0"/>
              <a:t>. </a:t>
            </a:r>
            <a:r>
              <a:rPr lang="es-ES" dirty="0" err="1" smtClean="0"/>
              <a:t>Scalable</a:t>
            </a:r>
            <a:r>
              <a:rPr lang="es-ES" dirty="0" smtClean="0"/>
              <a:t> comic-</a:t>
            </a:r>
            <a:r>
              <a:rPr lang="es-ES" dirty="0" err="1" smtClean="0"/>
              <a:t>like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endParaRPr lang="es-ES" dirty="0" smtClean="0"/>
          </a:p>
        </p:txBody>
      </p:sp>
      <p:grpSp>
        <p:nvGrpSpPr>
          <p:cNvPr id="29" name="Group 28"/>
          <p:cNvGrpSpPr/>
          <p:nvPr/>
        </p:nvGrpSpPr>
        <p:grpSpPr>
          <a:xfrm>
            <a:off x="1585108" y="4083985"/>
            <a:ext cx="5219140" cy="2081319"/>
            <a:chOff x="1585108" y="4005064"/>
            <a:chExt cx="5219140" cy="2081319"/>
          </a:xfrm>
        </p:grpSpPr>
        <p:pic>
          <p:nvPicPr>
            <p:cNvPr id="7" name="Picture 2" descr="C:\work\papers\IntentosyBorradores\Intento trMM_scalable_comics\evaluation\quest\alg1\panel_2_00200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64417" y="4028044"/>
              <a:ext cx="622149" cy="829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C:\work\papers\IntentosyBorradores\Intento trMM_scalable_comics\evaluation\quest\alg1\panel_8_00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7286" y="4028044"/>
              <a:ext cx="1244298" cy="829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 descr="C:\work\papers\IntentosyBorradores\Intento trMM_scalable_comics\evaluation\quest\alg1\panel_2_01201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29983" y="4028044"/>
              <a:ext cx="622149" cy="829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C:\work\papers\IntentosyBorradores\Intento trMM_scalable_comics\evaluation\quest\alg1\panel_8_019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02827" y="4028044"/>
              <a:ext cx="1244298" cy="829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 descr="C:\work\papers\IntentosyBorradores\Intento trMM_scalable_comics\evaluation\quest\alg1\panel_2_00200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64417" y="5240701"/>
              <a:ext cx="622149" cy="829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C:\work\papers\IntentosyBorradores\Intento trMM_scalable_comics\evaluation\quest\alg1\panel_2_00801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37260" y="5240701"/>
              <a:ext cx="622149" cy="829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C:\work\papers\IntentosyBorradores\Intento trMM_scalable_comics\evaluation\quest\alg1\panel_8_01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10102" y="5240701"/>
              <a:ext cx="1244298" cy="829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8" descr="C:\work\papers\IntentosyBorradores\Intento trMM_scalable_comics\evaluation\quest\alg1\panel_1_015016017018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00486" y="5240701"/>
              <a:ext cx="311075" cy="829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" descr="C:\work\papers\IntentosyBorradores\Intento trMM_scalable_comics\evaluation\quest\alg1\panel_8_019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59950" y="5240701"/>
              <a:ext cx="1244298" cy="829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15 Rectángulo"/>
            <p:cNvSpPr/>
            <p:nvPr/>
          </p:nvSpPr>
          <p:spPr bwMode="auto">
            <a:xfrm>
              <a:off x="3214217" y="4005064"/>
              <a:ext cx="1954009" cy="866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 sz="1400" u="sng">
                <a:solidFill>
                  <a:srgbClr val="FFFFFF"/>
                </a:solidFill>
              </a:endParaRPr>
            </a:p>
          </p:txBody>
        </p:sp>
        <p:cxnSp>
          <p:nvCxnSpPr>
            <p:cNvPr id="17" name="17 Conector recto de flecha"/>
            <p:cNvCxnSpPr/>
            <p:nvPr/>
          </p:nvCxnSpPr>
          <p:spPr bwMode="auto">
            <a:xfrm rot="5400000">
              <a:off x="3955325" y="4752507"/>
              <a:ext cx="1453409" cy="36407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8 Conector recto de flecha"/>
            <p:cNvCxnSpPr/>
            <p:nvPr/>
          </p:nvCxnSpPr>
          <p:spPr bwMode="auto">
            <a:xfrm rot="5400000">
              <a:off x="3244174" y="4748762"/>
              <a:ext cx="944169" cy="30473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21 Rectángulo"/>
            <p:cNvSpPr/>
            <p:nvPr/>
          </p:nvSpPr>
          <p:spPr bwMode="auto">
            <a:xfrm>
              <a:off x="3214217" y="5229200"/>
              <a:ext cx="2295039" cy="8571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 sz="1400" u="sng">
                <a:solidFill>
                  <a:srgbClr val="FFFFFF"/>
                </a:solidFill>
              </a:endParaRPr>
            </a:p>
          </p:txBody>
        </p:sp>
        <p:cxnSp>
          <p:nvCxnSpPr>
            <p:cNvPr id="20" name="22 Conector recto de flecha"/>
            <p:cNvCxnSpPr/>
            <p:nvPr/>
          </p:nvCxnSpPr>
          <p:spPr bwMode="auto">
            <a:xfrm rot="16200000" flipH="1">
              <a:off x="5359480" y="4864551"/>
              <a:ext cx="1241421" cy="35197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5 Conector recto de flecha"/>
            <p:cNvCxnSpPr/>
            <p:nvPr/>
          </p:nvCxnSpPr>
          <p:spPr bwMode="auto">
            <a:xfrm rot="16200000" flipH="1">
              <a:off x="4734162" y="4743290"/>
              <a:ext cx="741394" cy="51845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585108" y="4350702"/>
              <a:ext cx="8835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Scale</a:t>
              </a:r>
              <a:r>
                <a:rPr lang="es-ES" sz="1400" dirty="0" smtClean="0"/>
                <a:t> </a:t>
              </a:r>
              <a:r>
                <a:rPr lang="es-ES" sz="1400" i="1" dirty="0" smtClean="0">
                  <a:latin typeface="Times New Roman" pitchFamily="18" charset="0"/>
                  <a:cs typeface="Times New Roman" pitchFamily="18" charset="0"/>
                </a:rPr>
                <a:t>q-1</a:t>
              </a:r>
              <a:endParaRPr lang="es-ES" sz="1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42714" y="5733256"/>
              <a:ext cx="7344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Scale</a:t>
              </a:r>
              <a:r>
                <a:rPr lang="es-ES" sz="1400" dirty="0" smtClean="0"/>
                <a:t> </a:t>
              </a:r>
              <a:r>
                <a:rPr lang="es-ES" sz="1400" i="1" dirty="0" smtClean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es-ES" sz="1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948264" y="4869160"/>
            <a:ext cx="21739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New </a:t>
            </a:r>
            <a:r>
              <a:rPr lang="es-ES" dirty="0" err="1" smtClean="0"/>
              <a:t>images</a:t>
            </a:r>
            <a:r>
              <a:rPr lang="es-ES" dirty="0" smtClean="0"/>
              <a:t> = 4</a:t>
            </a:r>
          </a:p>
          <a:p>
            <a:r>
              <a:rPr lang="es-ES" dirty="0" err="1" smtClean="0"/>
              <a:t>Images</a:t>
            </a:r>
            <a:r>
              <a:rPr lang="es-ES" dirty="0" smtClean="0"/>
              <a:t> </a:t>
            </a:r>
            <a:r>
              <a:rPr lang="es-ES" dirty="0" err="1" smtClean="0"/>
              <a:t>changed</a:t>
            </a:r>
            <a:r>
              <a:rPr lang="es-ES" dirty="0" smtClean="0"/>
              <a:t> = 7</a:t>
            </a:r>
          </a:p>
          <a:p>
            <a:r>
              <a:rPr lang="es-ES" dirty="0" err="1" smtClean="0"/>
              <a:t>Panels</a:t>
            </a:r>
            <a:r>
              <a:rPr lang="es-ES" dirty="0" smtClean="0"/>
              <a:t> </a:t>
            </a:r>
            <a:r>
              <a:rPr lang="es-ES" dirty="0" err="1" smtClean="0"/>
              <a:t>changed</a:t>
            </a:r>
            <a:endParaRPr lang="es-ES" dirty="0" smtClean="0"/>
          </a:p>
          <a:p>
            <a:r>
              <a:rPr lang="es-ES" dirty="0" smtClean="0"/>
              <a:t>    3 new</a:t>
            </a:r>
          </a:p>
          <a:p>
            <a:r>
              <a:rPr lang="es-ES" dirty="0" smtClean="0"/>
              <a:t>    2 removed</a:t>
            </a:r>
            <a:endParaRPr lang="es-ES" dirty="0"/>
          </a:p>
        </p:txBody>
      </p:sp>
    </p:spTree>
  </p:cSld>
  <p:clrMapOvr>
    <a:masterClrMapping/>
  </p:clrMapOvr>
  <p:transition advTm="82603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Method</a:t>
            </a:r>
            <a:r>
              <a:rPr lang="es-ES" dirty="0" smtClean="0"/>
              <a:t> 2: </a:t>
            </a:r>
            <a:r>
              <a:rPr lang="es-ES" dirty="0" err="1" smtClean="0"/>
              <a:t>anchor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approach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 smtClean="0"/>
              <a:t>Objective</a:t>
            </a:r>
            <a:r>
              <a:rPr lang="es-ES" dirty="0" smtClean="0"/>
              <a:t>: reduce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layout</a:t>
            </a:r>
            <a:r>
              <a:rPr lang="es-ES" dirty="0" smtClean="0"/>
              <a:t> </a:t>
            </a:r>
            <a:r>
              <a:rPr lang="es-ES" dirty="0" err="1" smtClean="0"/>
              <a:t>disturbance</a:t>
            </a:r>
            <a:endParaRPr lang="es-ES" dirty="0" smtClean="0"/>
          </a:p>
          <a:p>
            <a:pPr lvl="1"/>
            <a:r>
              <a:rPr lang="es-ES" dirty="0" err="1" smtClean="0"/>
              <a:t>Confining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change</a:t>
            </a:r>
            <a:r>
              <a:rPr lang="es-ES" dirty="0" smtClean="0"/>
              <a:t> of </a:t>
            </a:r>
            <a:r>
              <a:rPr lang="es-ES" dirty="0" err="1" smtClean="0"/>
              <a:t>panels</a:t>
            </a:r>
            <a:r>
              <a:rPr lang="es-ES" dirty="0" smtClean="0"/>
              <a:t>/</a:t>
            </a:r>
            <a:r>
              <a:rPr lang="es-ES" dirty="0" err="1" smtClean="0"/>
              <a:t>images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small</a:t>
            </a:r>
            <a:r>
              <a:rPr lang="es-ES" dirty="0" smtClean="0"/>
              <a:t> </a:t>
            </a:r>
            <a:r>
              <a:rPr lang="es-ES" dirty="0" err="1" smtClean="0"/>
              <a:t>regions</a:t>
            </a:r>
            <a:endParaRPr lang="es-ES" dirty="0" smtClean="0"/>
          </a:p>
          <a:p>
            <a:r>
              <a:rPr lang="es-ES" dirty="0" err="1" smtClean="0"/>
              <a:t>Anchor</a:t>
            </a:r>
            <a:r>
              <a:rPr lang="es-ES" dirty="0" smtClean="0"/>
              <a:t> </a:t>
            </a:r>
            <a:r>
              <a:rPr lang="es-ES" dirty="0" err="1" smtClean="0"/>
              <a:t>images</a:t>
            </a:r>
            <a:endParaRPr lang="es-ES" dirty="0" smtClean="0"/>
          </a:p>
          <a:p>
            <a:pPr lvl="1"/>
            <a:r>
              <a:rPr lang="es-ES" dirty="0" err="1" smtClean="0"/>
              <a:t>Keyframes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maximum</a:t>
            </a:r>
            <a:r>
              <a:rPr lang="es-ES" dirty="0" smtClean="0"/>
              <a:t> </a:t>
            </a:r>
            <a:r>
              <a:rPr lang="es-ES" dirty="0" err="1" smtClean="0"/>
              <a:t>cost</a:t>
            </a:r>
            <a:r>
              <a:rPr lang="es-ES" dirty="0" smtClean="0"/>
              <a:t> </a:t>
            </a:r>
            <a:r>
              <a:rPr lang="es-ES" dirty="0" err="1" smtClean="0"/>
              <a:t>must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change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size</a:t>
            </a:r>
            <a:r>
              <a:rPr lang="es-ES" dirty="0" smtClean="0"/>
              <a:t> (</a:t>
            </a:r>
            <a:r>
              <a:rPr lang="es-ES" dirty="0" err="1" smtClean="0"/>
              <a:t>biggest</a:t>
            </a:r>
            <a:r>
              <a:rPr lang="es-ES" dirty="0" smtClean="0"/>
              <a:t>)</a:t>
            </a:r>
          </a:p>
          <a:p>
            <a:pPr lvl="1"/>
            <a:r>
              <a:rPr lang="es-ES" dirty="0" err="1" smtClean="0"/>
              <a:t>Layout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only</a:t>
            </a:r>
            <a:r>
              <a:rPr lang="es-ES" dirty="0" smtClean="0"/>
              <a:t> </a:t>
            </a:r>
            <a:r>
              <a:rPr lang="es-ES" dirty="0" err="1" smtClean="0"/>
              <a:t>recomputed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anchor</a:t>
            </a:r>
            <a:r>
              <a:rPr lang="es-ES" dirty="0" smtClean="0"/>
              <a:t> </a:t>
            </a:r>
            <a:r>
              <a:rPr lang="es-ES" dirty="0" err="1" smtClean="0"/>
              <a:t>images</a:t>
            </a:r>
            <a:endParaRPr lang="es-ES" dirty="0" smtClean="0"/>
          </a:p>
          <a:p>
            <a:r>
              <a:rPr lang="es-ES" dirty="0" err="1" smtClean="0"/>
              <a:t>Temporally</a:t>
            </a:r>
            <a:r>
              <a:rPr lang="es-ES" dirty="0" smtClean="0"/>
              <a:t> </a:t>
            </a:r>
            <a:r>
              <a:rPr lang="es-ES" dirty="0" err="1" smtClean="0"/>
              <a:t>constrained</a:t>
            </a:r>
            <a:r>
              <a:rPr lang="es-ES" dirty="0" smtClean="0"/>
              <a:t> </a:t>
            </a:r>
            <a:r>
              <a:rPr lang="es-ES" dirty="0" err="1" smtClean="0"/>
              <a:t>sampling</a:t>
            </a:r>
            <a:endParaRPr lang="es-ES" dirty="0" smtClean="0"/>
          </a:p>
          <a:p>
            <a:pPr lvl="1"/>
            <a:r>
              <a:rPr lang="es-ES" dirty="0" err="1" smtClean="0"/>
              <a:t>Select</a:t>
            </a:r>
            <a:r>
              <a:rPr lang="es-ES" dirty="0" smtClean="0"/>
              <a:t> </a:t>
            </a:r>
            <a:r>
              <a:rPr lang="es-ES" dirty="0" err="1" smtClean="0"/>
              <a:t>keyframes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high</a:t>
            </a:r>
            <a:r>
              <a:rPr lang="es-ES" dirty="0" smtClean="0"/>
              <a:t> </a:t>
            </a:r>
            <a:r>
              <a:rPr lang="es-ES" dirty="0" err="1" smtClean="0"/>
              <a:t>cost</a:t>
            </a:r>
            <a:r>
              <a:rPr lang="es-ES" dirty="0" smtClean="0"/>
              <a:t>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within</a:t>
            </a:r>
            <a:r>
              <a:rPr lang="es-ES" dirty="0" smtClean="0"/>
              <a:t> </a:t>
            </a:r>
            <a:r>
              <a:rPr lang="es-ES" dirty="0" err="1" smtClean="0"/>
              <a:t>segments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a </a:t>
            </a:r>
            <a:r>
              <a:rPr lang="es-ES" dirty="0" err="1" smtClean="0"/>
              <a:t>limited</a:t>
            </a:r>
            <a:r>
              <a:rPr lang="es-ES" dirty="0" smtClean="0"/>
              <a:t> </a:t>
            </a:r>
            <a:r>
              <a:rPr lang="es-ES" dirty="0" err="1" smtClean="0"/>
              <a:t>length</a:t>
            </a:r>
            <a:endParaRPr lang="es-ES" dirty="0" smtClean="0"/>
          </a:p>
          <a:p>
            <a:r>
              <a:rPr lang="es-ES" dirty="0" err="1" smtClean="0"/>
              <a:t>Evaluation</a:t>
            </a:r>
            <a:endParaRPr lang="es-ES" dirty="0" smtClean="0"/>
          </a:p>
          <a:p>
            <a:pPr lvl="1"/>
            <a:r>
              <a:rPr lang="es-ES" dirty="0" err="1" smtClean="0"/>
              <a:t>Length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segment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changes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err="1" smtClean="0"/>
              <a:t>reduced</a:t>
            </a:r>
            <a:endParaRPr lang="es-ES" dirty="0" smtClean="0"/>
          </a:p>
          <a:p>
            <a:pPr lvl="1"/>
            <a:r>
              <a:rPr lang="es-ES" dirty="0" err="1" smtClean="0"/>
              <a:t>User</a:t>
            </a:r>
            <a:r>
              <a:rPr lang="es-ES" dirty="0" smtClean="0"/>
              <a:t> </a:t>
            </a:r>
            <a:r>
              <a:rPr lang="es-ES" dirty="0" err="1" smtClean="0"/>
              <a:t>study</a:t>
            </a:r>
            <a:endParaRPr lang="es-ES" dirty="0" smtClean="0"/>
          </a:p>
          <a:p>
            <a:pPr lvl="2"/>
            <a:r>
              <a:rPr lang="es-ES" dirty="0" smtClean="0"/>
              <a:t>In general, </a:t>
            </a:r>
            <a:r>
              <a:rPr lang="es-ES" dirty="0" err="1" smtClean="0"/>
              <a:t>users</a:t>
            </a:r>
            <a:r>
              <a:rPr lang="es-ES" dirty="0" smtClean="0"/>
              <a:t> </a:t>
            </a:r>
            <a:r>
              <a:rPr lang="es-ES" dirty="0" err="1" smtClean="0"/>
              <a:t>preferred</a:t>
            </a:r>
            <a:r>
              <a:rPr lang="es-ES" dirty="0" smtClean="0"/>
              <a:t> </a:t>
            </a:r>
            <a:r>
              <a:rPr lang="es-ES" dirty="0" err="1" smtClean="0"/>
              <a:t>anchor</a:t>
            </a:r>
            <a:r>
              <a:rPr lang="es-ES" dirty="0" smtClean="0"/>
              <a:t> </a:t>
            </a:r>
            <a:r>
              <a:rPr lang="es-ES" dirty="0" err="1" smtClean="0"/>
              <a:t>method</a:t>
            </a:r>
            <a:endParaRPr lang="es-ES" dirty="0" smtClean="0"/>
          </a:p>
          <a:p>
            <a:pPr lvl="2"/>
            <a:r>
              <a:rPr lang="es-ES" dirty="0" err="1" smtClean="0"/>
              <a:t>User</a:t>
            </a:r>
            <a:r>
              <a:rPr lang="es-ES" dirty="0" smtClean="0"/>
              <a:t> interface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important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35</a:t>
            </a:fld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r>
              <a:rPr lang="es-ES" dirty="0" smtClean="0"/>
              <a:t>. </a:t>
            </a:r>
            <a:r>
              <a:rPr lang="es-ES" dirty="0" err="1" smtClean="0"/>
              <a:t>Scalable</a:t>
            </a:r>
            <a:r>
              <a:rPr lang="es-ES" dirty="0" smtClean="0"/>
              <a:t> comic-</a:t>
            </a:r>
            <a:r>
              <a:rPr lang="es-ES" dirty="0" err="1" smtClean="0"/>
              <a:t>like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endParaRPr lang="es-ES" dirty="0" smtClean="0"/>
          </a:p>
        </p:txBody>
      </p:sp>
      <p:pic>
        <p:nvPicPr>
          <p:cNvPr id="6" name="Picture 4" descr="D:\work\Documentos\Doctorado\Tesis\texto\6_scalable_comics\figs\exp_length_QUEST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0196" y="4108095"/>
            <a:ext cx="3072284" cy="248991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921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763688" y="4149080"/>
            <a:ext cx="7090048" cy="2016224"/>
          </a:xfrm>
        </p:spPr>
        <p:txBody>
          <a:bodyPr>
            <a:normAutofit/>
          </a:bodyPr>
          <a:lstStyle/>
          <a:p>
            <a:r>
              <a:rPr lang="en-US" dirty="0" smtClean="0"/>
              <a:t>Resizable storyboards</a:t>
            </a:r>
          </a:p>
          <a:p>
            <a:r>
              <a:rPr lang="en-US" dirty="0" smtClean="0"/>
              <a:t>Multichannel TV summaries</a:t>
            </a:r>
          </a:p>
          <a:p>
            <a:r>
              <a:rPr lang="en-US" dirty="0" smtClean="0"/>
              <a:t>Composite summaries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36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Applications</a:t>
            </a:r>
            <a:endParaRPr lang="es-ES" dirty="0"/>
          </a:p>
        </p:txBody>
      </p:sp>
    </p:spTree>
  </p:cSld>
  <p:clrMapOvr>
    <a:masterClrMapping/>
  </p:clrMapOvr>
  <p:transition advTm="13571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Resizable</a:t>
            </a:r>
            <a:r>
              <a:rPr lang="es-ES" dirty="0" smtClean="0"/>
              <a:t> </a:t>
            </a:r>
            <a:r>
              <a:rPr lang="es-ES" dirty="0" err="1" smtClean="0"/>
              <a:t>storyboards</a:t>
            </a:r>
            <a:endParaRPr lang="es-E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area</a:t>
            </a:r>
            <a:r>
              <a:rPr lang="es-ES" dirty="0" smtClean="0"/>
              <a:t> </a:t>
            </a:r>
            <a:r>
              <a:rPr lang="es-ES" dirty="0" err="1" smtClean="0"/>
              <a:t>required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a </a:t>
            </a:r>
            <a:r>
              <a:rPr lang="es-ES" dirty="0" err="1" smtClean="0"/>
              <a:t>storyboard</a:t>
            </a:r>
            <a:r>
              <a:rPr lang="es-ES" dirty="0" smtClean="0"/>
              <a:t> </a:t>
            </a:r>
            <a:r>
              <a:rPr lang="es-ES" dirty="0" err="1" smtClean="0"/>
              <a:t>depends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endParaRPr lang="es-ES" dirty="0" smtClean="0"/>
          </a:p>
          <a:p>
            <a:pPr lvl="1"/>
            <a:r>
              <a:rPr lang="es-ES" dirty="0" err="1" smtClean="0"/>
              <a:t>Number</a:t>
            </a:r>
            <a:r>
              <a:rPr lang="es-ES" dirty="0" smtClean="0"/>
              <a:t> of </a:t>
            </a:r>
            <a:r>
              <a:rPr lang="es-ES" dirty="0" err="1" smtClean="0"/>
              <a:t>images</a:t>
            </a:r>
            <a:endParaRPr lang="es-ES" dirty="0" smtClean="0"/>
          </a:p>
          <a:p>
            <a:pPr lvl="1"/>
            <a:r>
              <a:rPr lang="es-ES" dirty="0" err="1" smtClean="0"/>
              <a:t>Size</a:t>
            </a:r>
            <a:r>
              <a:rPr lang="es-ES" dirty="0" smtClean="0"/>
              <a:t> of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image</a:t>
            </a:r>
            <a:endParaRPr lang="es-ES" dirty="0" smtClean="0"/>
          </a:p>
          <a:p>
            <a:r>
              <a:rPr lang="es-ES" dirty="0" err="1" smtClean="0"/>
              <a:t>Using</a:t>
            </a:r>
            <a:r>
              <a:rPr lang="es-ES" dirty="0" smtClean="0"/>
              <a:t> </a:t>
            </a:r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storyboards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summary</a:t>
            </a:r>
            <a:r>
              <a:rPr lang="es-ES" dirty="0" smtClean="0"/>
              <a:t> can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easily</a:t>
            </a:r>
            <a:r>
              <a:rPr lang="es-ES" dirty="0" smtClean="0"/>
              <a:t> </a:t>
            </a:r>
            <a:r>
              <a:rPr lang="es-ES" dirty="0" err="1" smtClean="0"/>
              <a:t>adjusted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available</a:t>
            </a:r>
            <a:r>
              <a:rPr lang="es-ES" dirty="0" smtClean="0"/>
              <a:t> </a:t>
            </a:r>
            <a:r>
              <a:rPr lang="es-ES" dirty="0" err="1" smtClean="0"/>
              <a:t>area</a:t>
            </a:r>
            <a:endParaRPr lang="es-E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37</a:t>
            </a:fld>
            <a:endParaRPr lang="es-E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Applications</a:t>
            </a:r>
            <a:r>
              <a:rPr lang="es-ES" dirty="0" smtClean="0"/>
              <a:t>. </a:t>
            </a:r>
            <a:r>
              <a:rPr lang="es-ES" dirty="0" err="1" smtClean="0"/>
              <a:t>Resizable</a:t>
            </a:r>
            <a:r>
              <a:rPr lang="es-ES" dirty="0" smtClean="0"/>
              <a:t> </a:t>
            </a:r>
            <a:r>
              <a:rPr lang="es-ES" dirty="0" err="1" smtClean="0"/>
              <a:t>storyboards</a:t>
            </a:r>
            <a:endParaRPr lang="es-ES" dirty="0"/>
          </a:p>
        </p:txBody>
      </p:sp>
      <p:pic>
        <p:nvPicPr>
          <p:cNvPr id="2050" name="Picture 2" descr="D:\work\Documentos\Doctorado\Tesis\presentacion\figs\resizable_44_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879590"/>
            <a:ext cx="6017143" cy="2285714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051" name="Picture 3" descr="D:\work\Documentos\Doctorado\Tesis\presentacion\figs\resizable_4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879589"/>
            <a:ext cx="2011429" cy="137142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052" name="Picture 4" descr="D:\work\Documentos\Doctorado\Tesis\presentacion\figs\resizable_18_3.png"/>
          <p:cNvPicPr>
            <a:picLocks noChangeAspect="1" noChangeArrowheads="1"/>
          </p:cNvPicPr>
          <p:nvPr/>
        </p:nvPicPr>
        <p:blipFill>
          <a:blip r:embed="rId6" cstate="print"/>
          <a:srcRect b="627"/>
          <a:stretch>
            <a:fillRect/>
          </a:stretch>
        </p:blipFill>
        <p:spPr bwMode="auto">
          <a:xfrm>
            <a:off x="2555776" y="3879589"/>
            <a:ext cx="4011429" cy="136850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053" name="Picture 5" descr="D:\work\Documentos\Doctorado\Tesis\presentacion\figs\resizable_32_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3879589"/>
            <a:ext cx="4022857" cy="137142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050744" y="4221088"/>
            <a:ext cx="121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44 </a:t>
            </a:r>
            <a:r>
              <a:rPr lang="es-ES" dirty="0" err="1" smtClean="0"/>
              <a:t>images</a:t>
            </a:r>
            <a:endParaRPr lang="es-ES" dirty="0" smtClean="0"/>
          </a:p>
          <a:p>
            <a:pPr algn="ctr"/>
            <a:r>
              <a:rPr lang="es-ES" dirty="0" smtClean="0"/>
              <a:t>(</a:t>
            </a:r>
            <a:r>
              <a:rPr lang="es-ES" dirty="0" err="1" smtClean="0"/>
              <a:t>size</a:t>
            </a:r>
            <a:r>
              <a:rPr lang="es-ES" dirty="0" smtClean="0"/>
              <a:t> 1)</a:t>
            </a:r>
            <a:endParaRPr lang="es-ES" dirty="0"/>
          </a:p>
        </p:txBody>
      </p:sp>
      <p:sp>
        <p:nvSpPr>
          <p:cNvPr id="13" name="TextBox 12"/>
          <p:cNvSpPr txBox="1"/>
          <p:nvPr/>
        </p:nvSpPr>
        <p:spPr>
          <a:xfrm>
            <a:off x="1043608" y="4221088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18 </a:t>
            </a:r>
            <a:r>
              <a:rPr lang="es-ES" dirty="0" err="1" smtClean="0"/>
              <a:t>images</a:t>
            </a:r>
            <a:endParaRPr lang="es-ES" dirty="0" smtClean="0"/>
          </a:p>
          <a:p>
            <a:pPr algn="ctr"/>
            <a:r>
              <a:rPr lang="es-ES" dirty="0" smtClean="0"/>
              <a:t>(</a:t>
            </a:r>
            <a:r>
              <a:rPr lang="es-ES" dirty="0" err="1" smtClean="0"/>
              <a:t>size</a:t>
            </a:r>
            <a:r>
              <a:rPr lang="es-ES" dirty="0" smtClean="0"/>
              <a:t> 1)</a:t>
            </a:r>
            <a:endParaRPr lang="es-ES" dirty="0"/>
          </a:p>
        </p:txBody>
      </p:sp>
      <p:sp>
        <p:nvSpPr>
          <p:cNvPr id="14" name="TextBox 13"/>
          <p:cNvSpPr txBox="1"/>
          <p:nvPr/>
        </p:nvSpPr>
        <p:spPr>
          <a:xfrm>
            <a:off x="1043608" y="4221088"/>
            <a:ext cx="1354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32 </a:t>
            </a:r>
            <a:r>
              <a:rPr lang="es-ES" dirty="0" err="1" smtClean="0"/>
              <a:t>images</a:t>
            </a:r>
            <a:endParaRPr lang="es-ES" dirty="0" smtClean="0"/>
          </a:p>
          <a:p>
            <a:pPr algn="ctr"/>
            <a:r>
              <a:rPr lang="es-ES" dirty="0" smtClean="0"/>
              <a:t>(</a:t>
            </a:r>
            <a:r>
              <a:rPr lang="es-ES" dirty="0" err="1" smtClean="0"/>
              <a:t>size</a:t>
            </a:r>
            <a:r>
              <a:rPr lang="es-ES" dirty="0" smtClean="0"/>
              <a:t> 0.75)</a:t>
            </a:r>
            <a:endParaRPr lang="es-ES" dirty="0"/>
          </a:p>
        </p:txBody>
      </p:sp>
      <p:sp>
        <p:nvSpPr>
          <p:cNvPr id="15" name="TextBox 14"/>
          <p:cNvSpPr txBox="1"/>
          <p:nvPr/>
        </p:nvSpPr>
        <p:spPr>
          <a:xfrm>
            <a:off x="1114736" y="4221088"/>
            <a:ext cx="1153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4 </a:t>
            </a:r>
            <a:r>
              <a:rPr lang="es-ES" dirty="0" err="1" smtClean="0"/>
              <a:t>images</a:t>
            </a:r>
            <a:endParaRPr lang="es-ES" dirty="0" smtClean="0"/>
          </a:p>
          <a:p>
            <a:pPr algn="ctr"/>
            <a:r>
              <a:rPr lang="es-ES" dirty="0" smtClean="0"/>
              <a:t>(</a:t>
            </a:r>
            <a:r>
              <a:rPr lang="es-ES" dirty="0" err="1" smtClean="0"/>
              <a:t>size</a:t>
            </a:r>
            <a:r>
              <a:rPr lang="es-ES" dirty="0" smtClean="0"/>
              <a:t> 1.5)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p:transition advTm="79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1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Multichannel</a:t>
            </a:r>
            <a:r>
              <a:rPr lang="es-ES" dirty="0" smtClean="0"/>
              <a:t> </a:t>
            </a:r>
            <a:r>
              <a:rPr lang="es-ES" dirty="0" err="1" smtClean="0"/>
              <a:t>summarization</a:t>
            </a:r>
            <a:r>
              <a:rPr lang="es-ES" dirty="0" smtClean="0"/>
              <a:t> of TV </a:t>
            </a:r>
            <a:r>
              <a:rPr lang="es-ES" dirty="0" err="1" smtClean="0"/>
              <a:t>broadcast</a:t>
            </a:r>
            <a:endParaRPr lang="es-E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err="1" smtClean="0"/>
              <a:t>Broadcasting</a:t>
            </a:r>
            <a:r>
              <a:rPr lang="es-ES" sz="2000" dirty="0" smtClean="0"/>
              <a:t> </a:t>
            </a:r>
            <a:r>
              <a:rPr lang="es-ES" sz="2000" dirty="0" err="1" smtClean="0"/>
              <a:t>scenario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very</a:t>
            </a:r>
            <a:r>
              <a:rPr lang="es-ES" sz="2000" dirty="0" smtClean="0"/>
              <a:t> </a:t>
            </a:r>
            <a:r>
              <a:rPr lang="es-ES" sz="2000" dirty="0" err="1" smtClean="0"/>
              <a:t>demanding</a:t>
            </a:r>
            <a:endParaRPr lang="es-ES" sz="2000" dirty="0" smtClean="0"/>
          </a:p>
          <a:p>
            <a:pPr lvl="1"/>
            <a:r>
              <a:rPr lang="es-ES" sz="1800" dirty="0" smtClean="0"/>
              <a:t>Live, </a:t>
            </a:r>
            <a:r>
              <a:rPr lang="es-ES" sz="1800" dirty="0" err="1" smtClean="0"/>
              <a:t>high</a:t>
            </a:r>
            <a:r>
              <a:rPr lang="es-ES" sz="1800" dirty="0" smtClean="0"/>
              <a:t> </a:t>
            </a:r>
            <a:r>
              <a:rPr lang="es-ES" sz="1800" dirty="0" err="1" smtClean="0"/>
              <a:t>bitrates</a:t>
            </a:r>
            <a:endParaRPr lang="es-ES" sz="1800" dirty="0" smtClean="0"/>
          </a:p>
          <a:p>
            <a:pPr lvl="1"/>
            <a:r>
              <a:rPr lang="es-ES" sz="1800" dirty="0" err="1" smtClean="0"/>
              <a:t>Multiple</a:t>
            </a:r>
            <a:r>
              <a:rPr lang="es-ES" sz="1800" dirty="0" smtClean="0"/>
              <a:t> </a:t>
            </a:r>
            <a:r>
              <a:rPr lang="es-ES" sz="1800" dirty="0" err="1" smtClean="0"/>
              <a:t>channels</a:t>
            </a:r>
            <a:r>
              <a:rPr lang="es-ES" sz="1800" dirty="0" smtClean="0"/>
              <a:t>, </a:t>
            </a:r>
            <a:r>
              <a:rPr lang="es-ES" sz="1800" dirty="0" err="1" smtClean="0"/>
              <a:t>i.e.</a:t>
            </a:r>
            <a:r>
              <a:rPr lang="es-ES" sz="1800" dirty="0" smtClean="0"/>
              <a:t> </a:t>
            </a:r>
            <a:r>
              <a:rPr lang="es-ES" sz="1800" dirty="0" err="1" smtClean="0"/>
              <a:t>multiple</a:t>
            </a:r>
            <a:r>
              <a:rPr lang="es-ES" sz="1800" dirty="0" smtClean="0"/>
              <a:t> </a:t>
            </a:r>
            <a:r>
              <a:rPr lang="es-ES" sz="1800" dirty="0" err="1" smtClean="0"/>
              <a:t>summaries</a:t>
            </a:r>
            <a:endParaRPr lang="es-ES" sz="1800" dirty="0" smtClean="0"/>
          </a:p>
          <a:p>
            <a:r>
              <a:rPr lang="es-ES" sz="2000" dirty="0" err="1" smtClean="0"/>
              <a:t>Proposed</a:t>
            </a:r>
            <a:r>
              <a:rPr lang="es-ES" sz="2000" dirty="0" smtClean="0"/>
              <a:t> </a:t>
            </a:r>
            <a:r>
              <a:rPr lang="es-ES" sz="2000" dirty="0" err="1" smtClean="0"/>
              <a:t>method</a:t>
            </a:r>
            <a:endParaRPr lang="es-ES" sz="2000" dirty="0" smtClean="0"/>
          </a:p>
          <a:p>
            <a:pPr lvl="1"/>
            <a:r>
              <a:rPr lang="es-ES" sz="1800" dirty="0" err="1" smtClean="0"/>
              <a:t>Scalable</a:t>
            </a:r>
            <a:r>
              <a:rPr lang="es-ES" sz="1800" dirty="0" smtClean="0"/>
              <a:t> </a:t>
            </a:r>
            <a:r>
              <a:rPr lang="es-ES" sz="1800" dirty="0" err="1" smtClean="0"/>
              <a:t>storyboards</a:t>
            </a:r>
            <a:r>
              <a:rPr lang="es-ES" sz="1800" dirty="0" smtClean="0"/>
              <a:t> (</a:t>
            </a:r>
            <a:r>
              <a:rPr lang="es-ES" sz="1800" dirty="0" err="1" smtClean="0"/>
              <a:t>efficient</a:t>
            </a:r>
            <a:r>
              <a:rPr lang="es-ES" sz="1800" dirty="0" smtClean="0"/>
              <a:t> </a:t>
            </a:r>
            <a:r>
              <a:rPr lang="es-ES" sz="1800" dirty="0" err="1" smtClean="0"/>
              <a:t>algorithm</a:t>
            </a:r>
            <a:r>
              <a:rPr lang="es-ES" sz="1800" dirty="0" smtClean="0"/>
              <a:t>)</a:t>
            </a:r>
          </a:p>
          <a:p>
            <a:pPr lvl="1"/>
            <a:r>
              <a:rPr lang="es-ES" sz="1800" dirty="0" smtClean="0"/>
              <a:t>On-line </a:t>
            </a:r>
            <a:r>
              <a:rPr lang="es-ES" sz="1800" dirty="0" err="1" smtClean="0"/>
              <a:t>architecture</a:t>
            </a:r>
            <a:r>
              <a:rPr lang="es-ES" sz="1800" dirty="0" smtClean="0"/>
              <a:t> (</a:t>
            </a:r>
            <a:r>
              <a:rPr lang="es-ES" sz="1800" dirty="0" err="1" smtClean="0"/>
              <a:t>processing</a:t>
            </a:r>
            <a:r>
              <a:rPr lang="es-ES" sz="1800" dirty="0" smtClean="0"/>
              <a:t> </a:t>
            </a:r>
            <a:r>
              <a:rPr lang="es-ES" sz="1800" dirty="0" err="1" smtClean="0"/>
              <a:t>is</a:t>
            </a:r>
            <a:r>
              <a:rPr lang="es-ES" sz="1800" dirty="0" smtClean="0"/>
              <a:t> </a:t>
            </a:r>
            <a:r>
              <a:rPr lang="es-ES" sz="1800" dirty="0" err="1" smtClean="0"/>
              <a:t>performed</a:t>
            </a:r>
            <a:r>
              <a:rPr lang="es-ES" sz="1800" dirty="0" smtClean="0"/>
              <a:t> in </a:t>
            </a:r>
            <a:r>
              <a:rPr lang="es-ES" sz="1800" dirty="0" err="1" smtClean="0"/>
              <a:t>advance</a:t>
            </a:r>
            <a:r>
              <a:rPr lang="es-ES" sz="1800" dirty="0" smtClean="0"/>
              <a:t> </a:t>
            </a:r>
            <a:r>
              <a:rPr lang="es-ES" sz="1800" dirty="0" err="1" smtClean="0"/>
              <a:t>during</a:t>
            </a:r>
            <a:r>
              <a:rPr lang="es-ES" sz="1800" dirty="0" smtClean="0"/>
              <a:t> 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reception</a:t>
            </a:r>
            <a:r>
              <a:rPr lang="es-ES" sz="1800" dirty="0" smtClean="0"/>
              <a:t>)</a:t>
            </a:r>
          </a:p>
          <a:p>
            <a:pPr lvl="1"/>
            <a:r>
              <a:rPr lang="es-ES" sz="1800" dirty="0" smtClean="0"/>
              <a:t>Experimental test: 4 </a:t>
            </a:r>
            <a:r>
              <a:rPr lang="es-ES" sz="1800" dirty="0" err="1" smtClean="0"/>
              <a:t>channels</a:t>
            </a:r>
            <a:r>
              <a:rPr lang="es-ES" sz="1800" dirty="0" smtClean="0"/>
              <a:t> 720x480 </a:t>
            </a:r>
            <a:r>
              <a:rPr lang="es-ES" sz="1800" dirty="0" err="1" smtClean="0"/>
              <a:t>pixels</a:t>
            </a:r>
            <a:r>
              <a:rPr lang="es-ES" sz="1800" dirty="0" smtClean="0"/>
              <a:t> 30 </a:t>
            </a:r>
            <a:r>
              <a:rPr lang="es-ES" sz="1800" dirty="0" err="1" smtClean="0"/>
              <a:t>fps</a:t>
            </a:r>
            <a:endParaRPr lang="es-ES" sz="1800" dirty="0" smtClean="0"/>
          </a:p>
          <a:p>
            <a:pPr lvl="2"/>
            <a:r>
              <a:rPr lang="es-ES" sz="1600" dirty="0" err="1" smtClean="0"/>
              <a:t>Summary</a:t>
            </a:r>
            <a:r>
              <a:rPr lang="es-ES" sz="1600" dirty="0" smtClean="0"/>
              <a:t> of </a:t>
            </a:r>
            <a:r>
              <a:rPr lang="es-ES" sz="1600" dirty="0" err="1" smtClean="0"/>
              <a:t>last</a:t>
            </a:r>
            <a:r>
              <a:rPr lang="es-ES" sz="1600" dirty="0" smtClean="0"/>
              <a:t> 30 minutes: 0.3 </a:t>
            </a:r>
            <a:r>
              <a:rPr lang="es-ES" sz="1600" dirty="0" err="1" smtClean="0"/>
              <a:t>sec</a:t>
            </a:r>
            <a:r>
              <a:rPr lang="es-ES" sz="1600" dirty="0" smtClean="0"/>
              <a:t> (30.6 </a:t>
            </a:r>
            <a:r>
              <a:rPr lang="es-ES" sz="1600" dirty="0" err="1" smtClean="0"/>
              <a:t>sec</a:t>
            </a:r>
            <a:r>
              <a:rPr lang="es-ES" sz="1600" dirty="0" smtClean="0"/>
              <a:t>, off-line </a:t>
            </a:r>
            <a:r>
              <a:rPr lang="es-ES" sz="1600" dirty="0" err="1" smtClean="0"/>
              <a:t>architecture</a:t>
            </a:r>
            <a:r>
              <a:rPr lang="es-ES" sz="1600" dirty="0" smtClean="0"/>
              <a:t>)</a:t>
            </a:r>
          </a:p>
          <a:p>
            <a:pPr lvl="1"/>
            <a:endParaRPr lang="es-E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38</a:t>
            </a:fld>
            <a:endParaRPr lang="es-E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Applications</a:t>
            </a:r>
            <a:r>
              <a:rPr lang="es-ES" dirty="0" smtClean="0"/>
              <a:t>. </a:t>
            </a:r>
            <a:r>
              <a:rPr lang="es-ES" dirty="0" err="1" smtClean="0"/>
              <a:t>Multichannel</a:t>
            </a:r>
            <a:r>
              <a:rPr lang="es-ES" dirty="0" smtClean="0"/>
              <a:t> </a:t>
            </a:r>
            <a:r>
              <a:rPr lang="es-ES" dirty="0" err="1" smtClean="0"/>
              <a:t>summarization</a:t>
            </a:r>
            <a:r>
              <a:rPr lang="es-ES" dirty="0" smtClean="0"/>
              <a:t> of TV </a:t>
            </a:r>
            <a:r>
              <a:rPr lang="es-ES" dirty="0" err="1" smtClean="0"/>
              <a:t>broadcast</a:t>
            </a:r>
            <a:endParaRPr lang="es-ES" dirty="0"/>
          </a:p>
        </p:txBody>
      </p:sp>
      <p:pic>
        <p:nvPicPr>
          <p:cNvPr id="6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7850" y="4149080"/>
            <a:ext cx="71945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418010" y="4165873"/>
            <a:ext cx="2232248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endParaRPr lang="es-E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6082" y="539000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On-line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94274" y="4165873"/>
            <a:ext cx="1152128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endParaRPr lang="es-E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2266" y="5390009"/>
            <a:ext cx="1166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Off-line</a:t>
            </a:r>
          </a:p>
        </p:txBody>
      </p:sp>
    </p:spTree>
    <p:custDataLst>
      <p:tags r:id="rId1"/>
    </p:custDataLst>
  </p:cSld>
  <p:clrMapOvr>
    <a:masterClrMapping/>
  </p:clrMapOvr>
  <p:transition advTm="1596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Composite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r>
              <a:rPr lang="es-ES" dirty="0" smtClean="0"/>
              <a:t> of </a:t>
            </a:r>
            <a:r>
              <a:rPr lang="es-ES" dirty="0" err="1" smtClean="0"/>
              <a:t>news</a:t>
            </a:r>
            <a:r>
              <a:rPr lang="es-ES" dirty="0" smtClean="0"/>
              <a:t> videos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824536"/>
          </a:xfrm>
        </p:spPr>
        <p:txBody>
          <a:bodyPr>
            <a:normAutofit/>
          </a:bodyPr>
          <a:lstStyle/>
          <a:p>
            <a:r>
              <a:rPr lang="es-ES" dirty="0" err="1" smtClean="0"/>
              <a:t>Anchorperson</a:t>
            </a:r>
            <a:r>
              <a:rPr lang="es-ES" dirty="0" smtClean="0"/>
              <a:t> + </a:t>
            </a:r>
            <a:r>
              <a:rPr lang="es-ES" dirty="0" err="1" smtClean="0"/>
              <a:t>news</a:t>
            </a:r>
            <a:r>
              <a:rPr lang="es-ES" dirty="0" smtClean="0"/>
              <a:t> </a:t>
            </a:r>
            <a:r>
              <a:rPr lang="es-ES" dirty="0" err="1" smtClean="0"/>
              <a:t>story</a:t>
            </a:r>
            <a:endParaRPr lang="es-ES" dirty="0" smtClean="0"/>
          </a:p>
          <a:p>
            <a:pPr lvl="1"/>
            <a:r>
              <a:rPr lang="es-ES" dirty="0" err="1" smtClean="0"/>
              <a:t>Anchorperson</a:t>
            </a:r>
            <a:r>
              <a:rPr lang="es-ES" dirty="0" smtClean="0"/>
              <a:t> introduces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news</a:t>
            </a:r>
            <a:r>
              <a:rPr lang="es-ES" dirty="0" smtClean="0"/>
              <a:t> </a:t>
            </a:r>
            <a:r>
              <a:rPr lang="es-ES" dirty="0" err="1" smtClean="0"/>
              <a:t>story</a:t>
            </a:r>
            <a:r>
              <a:rPr lang="es-ES" dirty="0" smtClean="0"/>
              <a:t>, </a:t>
            </a:r>
            <a:r>
              <a:rPr lang="es-ES" dirty="0" err="1" smtClean="0"/>
              <a:t>i.e.</a:t>
            </a:r>
            <a:r>
              <a:rPr lang="es-ES" dirty="0" smtClean="0"/>
              <a:t> </a:t>
            </a:r>
            <a:r>
              <a:rPr lang="es-ES" dirty="0" err="1" smtClean="0"/>
              <a:t>gives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audio </a:t>
            </a:r>
            <a:r>
              <a:rPr lang="es-ES" b="1" dirty="0" smtClean="0"/>
              <a:t>SUMMARY</a:t>
            </a:r>
          </a:p>
          <a:p>
            <a:r>
              <a:rPr lang="es-ES" dirty="0" err="1" smtClean="0"/>
              <a:t>Summary</a:t>
            </a:r>
            <a:r>
              <a:rPr lang="es-ES" dirty="0" smtClean="0"/>
              <a:t>: </a:t>
            </a:r>
            <a:r>
              <a:rPr lang="es-ES" dirty="0" err="1" smtClean="0"/>
              <a:t>anchorperson</a:t>
            </a:r>
            <a:r>
              <a:rPr lang="es-ES" dirty="0" smtClean="0"/>
              <a:t> (</a:t>
            </a:r>
            <a:r>
              <a:rPr lang="es-ES" dirty="0" err="1" smtClean="0"/>
              <a:t>with</a:t>
            </a:r>
            <a:r>
              <a:rPr lang="es-ES" dirty="0" smtClean="0"/>
              <a:t> audio) + </a:t>
            </a:r>
            <a:r>
              <a:rPr lang="es-ES" dirty="0" err="1" smtClean="0"/>
              <a:t>news</a:t>
            </a:r>
            <a:r>
              <a:rPr lang="es-ES" dirty="0" smtClean="0"/>
              <a:t> </a:t>
            </a:r>
            <a:r>
              <a:rPr lang="es-ES" dirty="0" err="1" smtClean="0"/>
              <a:t>story</a:t>
            </a:r>
            <a:r>
              <a:rPr lang="es-ES" dirty="0" smtClean="0"/>
              <a:t> </a:t>
            </a:r>
            <a:r>
              <a:rPr lang="es-ES" dirty="0" err="1" smtClean="0"/>
              <a:t>summary</a:t>
            </a:r>
            <a:endParaRPr lang="es-ES" dirty="0" smtClean="0"/>
          </a:p>
          <a:p>
            <a:pPr lvl="1"/>
            <a:r>
              <a:rPr lang="es-ES" dirty="0" err="1" smtClean="0"/>
              <a:t>Related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: [Valdés 2010] (</a:t>
            </a:r>
            <a:r>
              <a:rPr lang="es-ES" dirty="0" err="1" smtClean="0"/>
              <a:t>transcoding</a:t>
            </a:r>
            <a:r>
              <a:rPr lang="es-ES" dirty="0" smtClean="0"/>
              <a:t> and server-</a:t>
            </a:r>
            <a:r>
              <a:rPr lang="es-ES" dirty="0" err="1" smtClean="0"/>
              <a:t>side</a:t>
            </a:r>
            <a:r>
              <a:rPr lang="es-ES" dirty="0" smtClean="0"/>
              <a:t> </a:t>
            </a:r>
            <a:r>
              <a:rPr lang="es-ES" dirty="0" err="1" smtClean="0"/>
              <a:t>composition</a:t>
            </a:r>
            <a:r>
              <a:rPr lang="es-ES" dirty="0" smtClean="0"/>
              <a:t>)</a:t>
            </a:r>
          </a:p>
          <a:p>
            <a:pPr lvl="1"/>
            <a:r>
              <a:rPr lang="es-ES" dirty="0" err="1" smtClean="0"/>
              <a:t>Proposed</a:t>
            </a:r>
            <a:r>
              <a:rPr lang="es-ES" dirty="0" smtClean="0"/>
              <a:t>: </a:t>
            </a:r>
            <a:r>
              <a:rPr lang="es-ES" b="1" dirty="0" smtClean="0"/>
              <a:t>EXTRACTION</a:t>
            </a:r>
            <a:r>
              <a:rPr lang="es-ES" dirty="0" smtClean="0"/>
              <a:t> (</a:t>
            </a:r>
            <a:r>
              <a:rPr lang="es-ES" dirty="0" err="1" smtClean="0"/>
              <a:t>using</a:t>
            </a:r>
            <a:r>
              <a:rPr lang="es-ES" dirty="0" smtClean="0"/>
              <a:t> </a:t>
            </a:r>
            <a:r>
              <a:rPr lang="es-ES" dirty="0" err="1" smtClean="0"/>
              <a:t>scalability</a:t>
            </a:r>
            <a:r>
              <a:rPr lang="es-ES" dirty="0" smtClean="0"/>
              <a:t>) + </a:t>
            </a:r>
            <a:r>
              <a:rPr lang="es-ES" b="1" dirty="0" smtClean="0"/>
              <a:t>CLIENT-SIDE COMPOSITION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39</a:t>
            </a:fld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Applications</a:t>
            </a:r>
            <a:r>
              <a:rPr lang="es-ES" dirty="0" smtClean="0"/>
              <a:t>. </a:t>
            </a:r>
            <a:r>
              <a:rPr lang="es-ES" dirty="0" err="1" smtClean="0"/>
              <a:t>Composite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endParaRPr lang="es-ES" dirty="0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1288851" y="3573016"/>
            <a:ext cx="1223963" cy="876300"/>
            <a:chOff x="1202" y="2606"/>
            <a:chExt cx="1088" cy="753"/>
          </a:xfrm>
        </p:grpSpPr>
        <p:sp>
          <p:nvSpPr>
            <p:cNvPr id="7" name="AutoShape 11"/>
            <p:cNvSpPr>
              <a:spLocks noChangeArrowheads="1"/>
            </p:cNvSpPr>
            <p:nvPr/>
          </p:nvSpPr>
          <p:spPr bwMode="auto">
            <a:xfrm>
              <a:off x="1202" y="2614"/>
              <a:ext cx="1088" cy="734"/>
            </a:xfrm>
            <a:prstGeom prst="cube">
              <a:avLst>
                <a:gd name="adj" fmla="val 56611"/>
              </a:avLst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8" name="Picture 32" descr="ppt_img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4" y="2606"/>
              <a:ext cx="414" cy="753"/>
            </a:xfrm>
            <a:prstGeom prst="rect">
              <a:avLst/>
            </a:prstGeom>
            <a:noFill/>
          </p:spPr>
        </p:pic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2369939" y="3579366"/>
            <a:ext cx="2808287" cy="860425"/>
            <a:chOff x="1338" y="2572"/>
            <a:chExt cx="1769" cy="542"/>
          </a:xfrm>
        </p:grpSpPr>
        <p:sp>
          <p:nvSpPr>
            <p:cNvPr id="10" name="AutoShape 37"/>
            <p:cNvSpPr>
              <a:spLocks noChangeArrowheads="1"/>
            </p:cNvSpPr>
            <p:nvPr/>
          </p:nvSpPr>
          <p:spPr bwMode="auto">
            <a:xfrm>
              <a:off x="1338" y="2574"/>
              <a:ext cx="1769" cy="538"/>
            </a:xfrm>
            <a:prstGeom prst="cube">
              <a:avLst>
                <a:gd name="adj" fmla="val 56611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11" name="Picture 35" descr="ppt_img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06" y="2572"/>
              <a:ext cx="297" cy="542"/>
            </a:xfrm>
            <a:prstGeom prst="rect">
              <a:avLst/>
            </a:prstGeom>
            <a:noFill/>
          </p:spPr>
        </p:pic>
      </p:grpSp>
      <p:grpSp>
        <p:nvGrpSpPr>
          <p:cNvPr id="31" name="Group 30"/>
          <p:cNvGrpSpPr/>
          <p:nvPr/>
        </p:nvGrpSpPr>
        <p:grpSpPr>
          <a:xfrm>
            <a:off x="323528" y="4509120"/>
            <a:ext cx="3999036" cy="1513433"/>
            <a:chOff x="323528" y="4509120"/>
            <a:chExt cx="3999036" cy="1513433"/>
          </a:xfrm>
        </p:grpSpPr>
        <p:sp>
          <p:nvSpPr>
            <p:cNvPr id="12" name="AutoShape 42"/>
            <p:cNvSpPr>
              <a:spLocks noChangeArrowheads="1"/>
            </p:cNvSpPr>
            <p:nvPr/>
          </p:nvSpPr>
          <p:spPr bwMode="auto">
            <a:xfrm rot="10800000">
              <a:off x="1576189" y="4509120"/>
              <a:ext cx="287337" cy="792162"/>
            </a:xfrm>
            <a:prstGeom prst="upArrow">
              <a:avLst>
                <a:gd name="adj1" fmla="val 50000"/>
                <a:gd name="adj2" fmla="val 6892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lang="es-ES"/>
            </a:p>
          </p:txBody>
        </p:sp>
        <p:grpSp>
          <p:nvGrpSpPr>
            <p:cNvPr id="13" name="Group 52"/>
            <p:cNvGrpSpPr>
              <a:grpSpLocks/>
            </p:cNvGrpSpPr>
            <p:nvPr/>
          </p:nvGrpSpPr>
          <p:grpSpPr bwMode="auto">
            <a:xfrm>
              <a:off x="1072951" y="5374853"/>
              <a:ext cx="882650" cy="219075"/>
              <a:chOff x="113" y="3837"/>
              <a:chExt cx="556" cy="138"/>
            </a:xfrm>
          </p:grpSpPr>
          <p:sp>
            <p:nvSpPr>
              <p:cNvPr id="14" name="AutoShape 45"/>
              <p:cNvSpPr>
                <a:spLocks noChangeAspect="1" noChangeArrowheads="1"/>
              </p:cNvSpPr>
              <p:nvPr/>
            </p:nvSpPr>
            <p:spPr bwMode="auto">
              <a:xfrm>
                <a:off x="113" y="3838"/>
                <a:ext cx="556" cy="135"/>
              </a:xfrm>
              <a:prstGeom prst="cube">
                <a:avLst>
                  <a:gd name="adj" fmla="val 56611"/>
                </a:avLst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pic>
            <p:nvPicPr>
              <p:cNvPr id="15" name="Picture 46" descr="ppt_img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95" y="3837"/>
                <a:ext cx="74" cy="138"/>
              </a:xfrm>
              <a:prstGeom prst="rect">
                <a:avLst/>
              </a:prstGeom>
              <a:noFill/>
            </p:spPr>
          </p:pic>
        </p:grpSp>
        <p:grpSp>
          <p:nvGrpSpPr>
            <p:cNvPr id="16" name="Group 51"/>
            <p:cNvGrpSpPr>
              <a:grpSpLocks/>
            </p:cNvGrpSpPr>
            <p:nvPr/>
          </p:nvGrpSpPr>
          <p:grpSpPr bwMode="auto">
            <a:xfrm>
              <a:off x="3089076" y="5158953"/>
              <a:ext cx="1233488" cy="863600"/>
              <a:chOff x="1468" y="3107"/>
              <a:chExt cx="777" cy="544"/>
            </a:xfrm>
          </p:grpSpPr>
          <p:sp>
            <p:nvSpPr>
              <p:cNvPr id="17" name="AutoShape 48"/>
              <p:cNvSpPr>
                <a:spLocks noChangeArrowheads="1"/>
              </p:cNvSpPr>
              <p:nvPr/>
            </p:nvSpPr>
            <p:spPr bwMode="auto">
              <a:xfrm>
                <a:off x="1468" y="3113"/>
                <a:ext cx="777" cy="538"/>
              </a:xfrm>
              <a:prstGeom prst="cube">
                <a:avLst>
                  <a:gd name="adj" fmla="val 5334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pic>
            <p:nvPicPr>
              <p:cNvPr id="18" name="Picture 49" descr="ppt_img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964" y="3107"/>
                <a:ext cx="281" cy="542"/>
              </a:xfrm>
              <a:prstGeom prst="rect">
                <a:avLst/>
              </a:prstGeom>
              <a:noFill/>
            </p:spPr>
          </p:pic>
        </p:grpSp>
        <p:sp>
          <p:nvSpPr>
            <p:cNvPr id="19" name="Text Box 53"/>
            <p:cNvSpPr txBox="1">
              <a:spLocks noChangeArrowheads="1"/>
            </p:cNvSpPr>
            <p:nvPr/>
          </p:nvSpPr>
          <p:spPr bwMode="auto">
            <a:xfrm>
              <a:off x="323528" y="4581128"/>
              <a:ext cx="136815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s-ES" sz="1400" dirty="0" err="1" smtClean="0">
                  <a:latin typeface="Arial" charset="0"/>
                </a:rPr>
                <a:t>Spatial</a:t>
              </a:r>
              <a:endParaRPr lang="es-ES" sz="1400" dirty="0" smtClean="0">
                <a:latin typeface="Arial" charset="0"/>
              </a:endParaRPr>
            </a:p>
            <a:p>
              <a:pPr algn="ctr"/>
              <a:r>
                <a:rPr lang="es-ES" sz="1400" dirty="0" err="1" smtClean="0">
                  <a:latin typeface="Arial" charset="0"/>
                </a:rPr>
                <a:t>adaptation</a:t>
              </a:r>
              <a:endParaRPr lang="es-ES" sz="1400" dirty="0">
                <a:latin typeface="Arial" charset="0"/>
              </a:endParaRPr>
            </a:p>
          </p:txBody>
        </p:sp>
        <p:sp>
          <p:nvSpPr>
            <p:cNvPr id="20" name="AutoShape 54"/>
            <p:cNvSpPr>
              <a:spLocks noChangeArrowheads="1"/>
            </p:cNvSpPr>
            <p:nvPr/>
          </p:nvSpPr>
          <p:spPr bwMode="auto">
            <a:xfrm rot="10800000">
              <a:off x="2957102" y="4581054"/>
              <a:ext cx="287337" cy="792162"/>
            </a:xfrm>
            <a:prstGeom prst="upArrow">
              <a:avLst>
                <a:gd name="adj1" fmla="val 50000"/>
                <a:gd name="adj2" fmla="val 6892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lang="es-ES"/>
            </a:p>
          </p:txBody>
        </p:sp>
        <p:sp>
          <p:nvSpPr>
            <p:cNvPr id="21" name="Text Box 55"/>
            <p:cNvSpPr txBox="1">
              <a:spLocks noChangeArrowheads="1"/>
            </p:cNvSpPr>
            <p:nvPr/>
          </p:nvSpPr>
          <p:spPr bwMode="auto">
            <a:xfrm>
              <a:off x="2051720" y="4581128"/>
              <a:ext cx="10198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400" dirty="0" err="1" smtClean="0">
                  <a:latin typeface="Arial" charset="0"/>
                </a:rPr>
                <a:t>Length</a:t>
              </a:r>
              <a:endParaRPr lang="es-ES" sz="1400" dirty="0" smtClean="0">
                <a:latin typeface="Arial" charset="0"/>
              </a:endParaRPr>
            </a:p>
            <a:p>
              <a:pPr algn="ctr"/>
              <a:r>
                <a:rPr lang="es-ES" sz="1400" dirty="0" err="1" smtClean="0">
                  <a:latin typeface="Arial" charset="0"/>
                </a:rPr>
                <a:t>adaptation</a:t>
              </a:r>
              <a:endParaRPr lang="es-ES" sz="1400" dirty="0">
                <a:latin typeface="Arial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528939" y="4921423"/>
            <a:ext cx="3100387" cy="1459905"/>
            <a:chOff x="4528939" y="4921423"/>
            <a:chExt cx="3100387" cy="1459905"/>
          </a:xfrm>
        </p:grpSpPr>
        <p:sp>
          <p:nvSpPr>
            <p:cNvPr id="22" name="AutoShape 56"/>
            <p:cNvSpPr>
              <a:spLocks noChangeArrowheads="1"/>
            </p:cNvSpPr>
            <p:nvPr/>
          </p:nvSpPr>
          <p:spPr bwMode="auto">
            <a:xfrm rot="5400000">
              <a:off x="5105201" y="4725566"/>
              <a:ext cx="287337" cy="1439862"/>
            </a:xfrm>
            <a:prstGeom prst="upArrow">
              <a:avLst>
                <a:gd name="adj1" fmla="val 50000"/>
                <a:gd name="adj2" fmla="val 12527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3" name="Text Box 57"/>
            <p:cNvSpPr txBox="1">
              <a:spLocks noChangeArrowheads="1"/>
            </p:cNvSpPr>
            <p:nvPr/>
          </p:nvSpPr>
          <p:spPr bwMode="auto">
            <a:xfrm>
              <a:off x="4626263" y="4921423"/>
              <a:ext cx="118013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400" dirty="0" err="1" smtClean="0">
                  <a:latin typeface="Arial" charset="0"/>
                </a:rPr>
                <a:t>Composition</a:t>
              </a:r>
              <a:endParaRPr lang="es-ES" sz="1400" dirty="0">
                <a:latin typeface="Arial" charset="0"/>
              </a:endParaRPr>
            </a:p>
          </p:txBody>
        </p:sp>
        <p:sp>
          <p:nvSpPr>
            <p:cNvPr id="24" name="AutoShape 62"/>
            <p:cNvSpPr>
              <a:spLocks noChangeArrowheads="1"/>
            </p:cNvSpPr>
            <p:nvPr/>
          </p:nvSpPr>
          <p:spPr bwMode="auto">
            <a:xfrm>
              <a:off x="6329164" y="5527253"/>
              <a:ext cx="1296987" cy="854075"/>
            </a:xfrm>
            <a:prstGeom prst="cube">
              <a:avLst>
                <a:gd name="adj" fmla="val 5334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25" name="Picture 63" descr="ppt_img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72126" y="5528840"/>
              <a:ext cx="457200" cy="844550"/>
            </a:xfrm>
            <a:prstGeom prst="rect">
              <a:avLst/>
            </a:prstGeom>
            <a:noFill/>
          </p:spPr>
        </p:pic>
        <p:grpSp>
          <p:nvGrpSpPr>
            <p:cNvPr id="26" name="Group 74"/>
            <p:cNvGrpSpPr>
              <a:grpSpLocks/>
            </p:cNvGrpSpPr>
            <p:nvPr/>
          </p:nvGrpSpPr>
          <p:grpSpPr bwMode="auto">
            <a:xfrm>
              <a:off x="6221214" y="5806653"/>
              <a:ext cx="1044575" cy="363537"/>
              <a:chOff x="3855" y="3566"/>
              <a:chExt cx="658" cy="229"/>
            </a:xfrm>
          </p:grpSpPr>
          <p:sp>
            <p:nvSpPr>
              <p:cNvPr id="27" name="AutoShape 59"/>
              <p:cNvSpPr>
                <a:spLocks noChangeAspect="1" noChangeArrowheads="1"/>
              </p:cNvSpPr>
              <p:nvPr/>
            </p:nvSpPr>
            <p:spPr bwMode="auto">
              <a:xfrm>
                <a:off x="3855" y="3568"/>
                <a:ext cx="658" cy="224"/>
              </a:xfrm>
              <a:prstGeom prst="cube">
                <a:avLst>
                  <a:gd name="adj" fmla="val 56611"/>
                </a:avLst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pic>
            <p:nvPicPr>
              <p:cNvPr id="28" name="Picture 60" descr="ppt_img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377" y="3566"/>
                <a:ext cx="136" cy="229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3" name="Group 32"/>
          <p:cNvGrpSpPr/>
          <p:nvPr/>
        </p:nvGrpSpPr>
        <p:grpSpPr>
          <a:xfrm>
            <a:off x="6228184" y="3573016"/>
            <a:ext cx="2100810" cy="1704702"/>
            <a:chOff x="6228184" y="3573016"/>
            <a:chExt cx="2100810" cy="1704702"/>
          </a:xfrm>
        </p:grpSpPr>
        <p:pic>
          <p:nvPicPr>
            <p:cNvPr id="29" name="Picture 7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56809" y="3909566"/>
              <a:ext cx="1672185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7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228184" y="3573016"/>
              <a:ext cx="790964" cy="647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4" name="Text Box 53"/>
          <p:cNvSpPr txBox="1">
            <a:spLocks noChangeArrowheads="1"/>
          </p:cNvSpPr>
          <p:nvPr/>
        </p:nvSpPr>
        <p:spPr bwMode="auto">
          <a:xfrm>
            <a:off x="467671" y="5661248"/>
            <a:ext cx="2249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s-ES" b="1" dirty="0" err="1" smtClean="0">
                <a:solidFill>
                  <a:srgbClr val="FF0000"/>
                </a:solidFill>
                <a:latin typeface="Arial" charset="0"/>
              </a:rPr>
              <a:t>spatial</a:t>
            </a:r>
            <a:r>
              <a:rPr lang="es-ES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Arial" charset="0"/>
              </a:rPr>
              <a:t>scalability</a:t>
            </a:r>
            <a:r>
              <a:rPr lang="es-ES" b="1" dirty="0" smtClean="0">
                <a:solidFill>
                  <a:srgbClr val="FF0000"/>
                </a:solidFill>
                <a:latin typeface="Arial" charset="0"/>
              </a:rPr>
              <a:t>)</a:t>
            </a:r>
            <a:endParaRPr lang="es-ES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5" name="Text Box 53"/>
          <p:cNvSpPr txBox="1">
            <a:spLocks noChangeArrowheads="1"/>
          </p:cNvSpPr>
          <p:nvPr/>
        </p:nvSpPr>
        <p:spPr bwMode="auto">
          <a:xfrm>
            <a:off x="2701943" y="6009927"/>
            <a:ext cx="2210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s-ES" b="1" dirty="0" err="1" smtClean="0">
                <a:solidFill>
                  <a:srgbClr val="FF0000"/>
                </a:solidFill>
                <a:latin typeface="Arial" charset="0"/>
              </a:rPr>
              <a:t>length</a:t>
            </a:r>
            <a:r>
              <a:rPr lang="es-ES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Arial" charset="0"/>
              </a:rPr>
              <a:t>scalability</a:t>
            </a:r>
            <a:r>
              <a:rPr lang="es-ES" b="1" dirty="0" smtClean="0">
                <a:solidFill>
                  <a:srgbClr val="FF0000"/>
                </a:solidFill>
                <a:latin typeface="Arial" charset="0"/>
              </a:rPr>
              <a:t>)</a:t>
            </a:r>
            <a:endParaRPr lang="es-ES" b="1" dirty="0">
              <a:solidFill>
                <a:srgbClr val="FF0000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1643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Context</a:t>
            </a:r>
            <a:r>
              <a:rPr lang="es-ES" dirty="0" smtClean="0"/>
              <a:t>: </a:t>
            </a:r>
            <a:r>
              <a:rPr lang="es-ES" dirty="0" err="1" smtClean="0"/>
              <a:t>browsing</a:t>
            </a:r>
            <a:r>
              <a:rPr lang="es-ES" dirty="0" smtClean="0"/>
              <a:t> and </a:t>
            </a:r>
            <a:r>
              <a:rPr lang="es-ES" dirty="0" err="1" smtClean="0"/>
              <a:t>retrieval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Challenges</a:t>
            </a:r>
            <a:r>
              <a:rPr lang="es-ES" dirty="0" smtClean="0"/>
              <a:t> in video </a:t>
            </a:r>
            <a:r>
              <a:rPr lang="es-ES" dirty="0" err="1" smtClean="0"/>
              <a:t>browsing</a:t>
            </a:r>
            <a:r>
              <a:rPr lang="es-ES" dirty="0" smtClean="0"/>
              <a:t> and </a:t>
            </a:r>
            <a:r>
              <a:rPr lang="es-ES" dirty="0" err="1" smtClean="0"/>
              <a:t>retrieval</a:t>
            </a:r>
            <a:endParaRPr lang="es-ES" dirty="0" smtClean="0"/>
          </a:p>
          <a:p>
            <a:pPr lvl="1"/>
            <a:r>
              <a:rPr lang="es-ES" dirty="0" err="1" smtClean="0"/>
              <a:t>Huge</a:t>
            </a:r>
            <a:r>
              <a:rPr lang="es-ES" dirty="0" smtClean="0"/>
              <a:t> </a:t>
            </a:r>
            <a:r>
              <a:rPr lang="es-ES" dirty="0" err="1" smtClean="0"/>
              <a:t>amount</a:t>
            </a:r>
            <a:r>
              <a:rPr lang="es-ES" dirty="0" smtClean="0"/>
              <a:t> of video </a:t>
            </a:r>
            <a:r>
              <a:rPr lang="es-ES" dirty="0" err="1" smtClean="0"/>
              <a:t>content</a:t>
            </a:r>
            <a:endParaRPr lang="es-ES" dirty="0" smtClean="0"/>
          </a:p>
          <a:p>
            <a:pPr lvl="1"/>
            <a:r>
              <a:rPr lang="es-ES" dirty="0" smtClean="0"/>
              <a:t>Time </a:t>
            </a:r>
            <a:r>
              <a:rPr lang="es-ES" dirty="0" err="1" smtClean="0"/>
              <a:t>consuming</a:t>
            </a:r>
            <a:r>
              <a:rPr lang="es-ES" dirty="0" smtClean="0"/>
              <a:t>: </a:t>
            </a:r>
            <a:r>
              <a:rPr lang="es-ES" dirty="0" err="1" smtClean="0"/>
              <a:t>each</a:t>
            </a:r>
            <a:r>
              <a:rPr lang="es-ES" dirty="0" smtClean="0"/>
              <a:t> video can </a:t>
            </a:r>
            <a:r>
              <a:rPr lang="es-ES" dirty="0" err="1" smtClean="0"/>
              <a:t>last</a:t>
            </a:r>
            <a:r>
              <a:rPr lang="es-ES" dirty="0" smtClean="0"/>
              <a:t> </a:t>
            </a:r>
            <a:r>
              <a:rPr lang="es-ES" dirty="0" err="1" smtClean="0"/>
              <a:t>several</a:t>
            </a:r>
            <a:r>
              <a:rPr lang="es-ES" dirty="0" smtClean="0"/>
              <a:t> minutes, </a:t>
            </a:r>
            <a:r>
              <a:rPr lang="es-ES" dirty="0" err="1" smtClean="0"/>
              <a:t>even</a:t>
            </a:r>
            <a:r>
              <a:rPr lang="es-ES" dirty="0" smtClean="0"/>
              <a:t> </a:t>
            </a:r>
            <a:r>
              <a:rPr lang="es-ES" dirty="0" err="1" smtClean="0"/>
              <a:t>hours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Common</a:t>
            </a:r>
            <a:r>
              <a:rPr lang="es-ES" dirty="0" smtClean="0"/>
              <a:t> </a:t>
            </a:r>
            <a:r>
              <a:rPr lang="es-ES" dirty="0" err="1" smtClean="0"/>
              <a:t>solution</a:t>
            </a:r>
            <a:endParaRPr lang="es-ES" dirty="0" smtClean="0"/>
          </a:p>
          <a:p>
            <a:pPr lvl="1"/>
            <a:r>
              <a:rPr lang="es-ES" dirty="0" smtClean="0"/>
              <a:t>Use </a:t>
            </a:r>
            <a:r>
              <a:rPr lang="es-ES" dirty="0" err="1" smtClean="0"/>
              <a:t>abstract</a:t>
            </a:r>
            <a:r>
              <a:rPr lang="es-ES" dirty="0" smtClean="0"/>
              <a:t> (</a:t>
            </a:r>
            <a:r>
              <a:rPr lang="es-ES" dirty="0" err="1" smtClean="0"/>
              <a:t>summaries</a:t>
            </a:r>
            <a:r>
              <a:rPr lang="es-ES" dirty="0" smtClean="0"/>
              <a:t>)</a:t>
            </a:r>
          </a:p>
          <a:p>
            <a:pPr lvl="1"/>
            <a:r>
              <a:rPr lang="es-ES" dirty="0" err="1" smtClean="0"/>
              <a:t>Less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 smtClean="0"/>
              <a:t>,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much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faster</a:t>
            </a:r>
            <a:r>
              <a:rPr lang="es-ES" dirty="0" smtClean="0"/>
              <a:t> </a:t>
            </a:r>
            <a:r>
              <a:rPr lang="es-ES" dirty="0" err="1" smtClean="0"/>
              <a:t>browsing</a:t>
            </a:r>
            <a:endParaRPr lang="es-ES" dirty="0" smtClean="0"/>
          </a:p>
          <a:p>
            <a:r>
              <a:rPr lang="es-ES" dirty="0" err="1" smtClean="0"/>
              <a:t>Abstracting</a:t>
            </a:r>
            <a:r>
              <a:rPr lang="es-ES" dirty="0" smtClean="0"/>
              <a:t> visual </a:t>
            </a:r>
            <a:r>
              <a:rPr lang="es-ES" dirty="0" err="1" smtClean="0"/>
              <a:t>information</a:t>
            </a:r>
            <a:endParaRPr lang="es-ES" dirty="0" smtClean="0"/>
          </a:p>
          <a:p>
            <a:pPr lvl="1"/>
            <a:r>
              <a:rPr lang="es-ES" b="1" dirty="0" smtClean="0">
                <a:solidFill>
                  <a:srgbClr val="FF0000"/>
                </a:solidFill>
              </a:rPr>
              <a:t>VIDEO SUMMARIZATION</a:t>
            </a:r>
          </a:p>
          <a:p>
            <a:endParaRPr lang="es-E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49552" y="6473952"/>
            <a:ext cx="758952" cy="246888"/>
          </a:xfrm>
        </p:spPr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INTRODUCTION</a:t>
            </a:r>
          </a:p>
        </p:txBody>
      </p:sp>
      <p:pic>
        <p:nvPicPr>
          <p:cNvPr id="1026" name="Picture 2" descr="D:\work\Documentos\Doctorado\Tesis\presentacion\figs\youtube_mai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952" y="2737264"/>
            <a:ext cx="4176464" cy="3356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196008" y="3068960"/>
            <a:ext cx="1080120" cy="792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</p:cSld>
  <p:clrMapOvr>
    <a:masterClrMapping/>
  </p:clrMapOvr>
  <p:transition advTm="770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Summary</a:t>
            </a:r>
            <a:r>
              <a:rPr lang="es-ES" dirty="0" smtClean="0"/>
              <a:t> of </a:t>
            </a:r>
            <a:r>
              <a:rPr lang="es-ES" dirty="0" err="1" smtClean="0"/>
              <a:t>contributions</a:t>
            </a:r>
            <a:endParaRPr lang="es-ES" dirty="0" smtClean="0"/>
          </a:p>
          <a:p>
            <a:r>
              <a:rPr lang="es-ES" dirty="0" err="1" smtClean="0"/>
              <a:t>Conclusions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40</a:t>
            </a:fld>
            <a:endParaRPr lang="es-E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Conclusions</a:t>
            </a:r>
            <a:endParaRPr lang="es-ES" dirty="0"/>
          </a:p>
        </p:txBody>
      </p:sp>
    </p:spTree>
  </p:cSld>
  <p:clrMapOvr>
    <a:masterClrMapping/>
  </p:clrMapOvr>
  <p:transition advTm="429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contributions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Integrated summarization and adaptation</a:t>
            </a:r>
          </a:p>
          <a:p>
            <a:pPr lvl="1"/>
            <a:r>
              <a:rPr lang="en-US" dirty="0" smtClean="0"/>
              <a:t>Framework and representation model for efficient generation of summaries using </a:t>
            </a:r>
            <a:r>
              <a:rPr lang="en-US" dirty="0" err="1" smtClean="0"/>
              <a:t>bitstream</a:t>
            </a:r>
            <a:r>
              <a:rPr lang="en-US" dirty="0" smtClean="0"/>
              <a:t> extraction</a:t>
            </a:r>
          </a:p>
          <a:p>
            <a:pPr lvl="1"/>
            <a:r>
              <a:rPr lang="en-US" dirty="0" smtClean="0"/>
              <a:t>Joint summarization-adaptation framework using SVC</a:t>
            </a:r>
          </a:p>
          <a:p>
            <a:r>
              <a:rPr lang="en-US" dirty="0" smtClean="0"/>
              <a:t>Scalable summaries</a:t>
            </a:r>
          </a:p>
          <a:p>
            <a:pPr lvl="1"/>
            <a:r>
              <a:rPr lang="en-US" dirty="0" smtClean="0"/>
              <a:t>Concept, requirements, suitable description (ranked list) and framework</a:t>
            </a:r>
          </a:p>
          <a:p>
            <a:pPr lvl="1"/>
            <a:r>
              <a:rPr lang="en-US" dirty="0" smtClean="0"/>
              <a:t>Analysis algorithm to generate scalable storyboards and video skims</a:t>
            </a:r>
          </a:p>
          <a:p>
            <a:pPr lvl="2"/>
            <a:r>
              <a:rPr lang="en-US" dirty="0" smtClean="0"/>
              <a:t>Efficient analysis</a:t>
            </a:r>
          </a:p>
          <a:p>
            <a:pPr lvl="1"/>
            <a:r>
              <a:rPr lang="en-US" dirty="0" smtClean="0"/>
              <a:t>Concept</a:t>
            </a:r>
            <a:r>
              <a:rPr lang="zh-CN" altLang="es-ES" dirty="0" smtClean="0"/>
              <a:t> </a:t>
            </a:r>
            <a:r>
              <a:rPr lang="es-ES" altLang="zh-CN" dirty="0" smtClean="0"/>
              <a:t>of </a:t>
            </a:r>
            <a:r>
              <a:rPr lang="en-US" dirty="0" smtClean="0"/>
              <a:t>scalable comic-like summaries, method and architecture to obtain them</a:t>
            </a:r>
          </a:p>
          <a:p>
            <a:pPr lvl="2"/>
            <a:r>
              <a:rPr lang="en-US" dirty="0" smtClean="0"/>
              <a:t>Layout disturbance and a heuristic sampling/layout method</a:t>
            </a:r>
          </a:p>
          <a:p>
            <a:r>
              <a:rPr lang="en-US" dirty="0" smtClean="0"/>
              <a:t>Novel applications of the proposed methods</a:t>
            </a:r>
          </a:p>
          <a:p>
            <a:pPr lvl="1"/>
            <a:r>
              <a:rPr lang="en-US" dirty="0" smtClean="0"/>
              <a:t>Resizable interfaces using scalable storyboards, composite summaries, efficient summarization of multichannel TV broadcasts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41</a:t>
            </a:fld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s-ES" dirty="0"/>
          </a:p>
        </p:txBody>
      </p:sp>
    </p:spTree>
  </p:cSld>
  <p:clrMapOvr>
    <a:masterClrMapping/>
  </p:clrMapOvr>
  <p:transition advTm="106985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Conclusions</a:t>
            </a:r>
            <a:endParaRPr lang="es-E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SUMMARIZATION</a:t>
            </a:r>
            <a:r>
              <a:rPr lang="es-ES" dirty="0" smtClean="0"/>
              <a:t> vs </a:t>
            </a:r>
            <a:r>
              <a:rPr lang="es-ES" b="1" dirty="0" smtClean="0"/>
              <a:t>ADAPTATION</a:t>
            </a:r>
          </a:p>
          <a:p>
            <a:pPr lvl="1"/>
            <a:r>
              <a:rPr lang="es-ES" dirty="0" err="1" smtClean="0"/>
              <a:t>Similarities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adaptation</a:t>
            </a:r>
            <a:r>
              <a:rPr lang="es-ES" dirty="0" smtClean="0"/>
              <a:t> of video and </a:t>
            </a:r>
            <a:r>
              <a:rPr lang="es-ES" dirty="0" err="1" smtClean="0"/>
              <a:t>adaptation</a:t>
            </a:r>
            <a:r>
              <a:rPr lang="es-ES" dirty="0" smtClean="0"/>
              <a:t> of </a:t>
            </a:r>
            <a:r>
              <a:rPr lang="es-ES" dirty="0" err="1" smtClean="0"/>
              <a:t>summaries</a:t>
            </a:r>
            <a:endParaRPr lang="es-ES" dirty="0" smtClean="0"/>
          </a:p>
          <a:p>
            <a:pPr lvl="1"/>
            <a:r>
              <a:rPr lang="es-ES" dirty="0" err="1" smtClean="0"/>
              <a:t>Summarization</a:t>
            </a:r>
            <a:r>
              <a:rPr lang="es-ES" dirty="0" smtClean="0"/>
              <a:t> as a </a:t>
            </a:r>
            <a:r>
              <a:rPr lang="es-ES" dirty="0" err="1" smtClean="0"/>
              <a:t>semantic</a:t>
            </a:r>
            <a:r>
              <a:rPr lang="es-ES" dirty="0" smtClean="0"/>
              <a:t> </a:t>
            </a:r>
            <a:r>
              <a:rPr lang="es-ES" dirty="0" err="1" smtClean="0"/>
              <a:t>adaptation</a:t>
            </a:r>
            <a:r>
              <a:rPr lang="es-ES" dirty="0" smtClean="0"/>
              <a:t> </a:t>
            </a:r>
            <a:r>
              <a:rPr lang="es-ES" dirty="0" err="1" smtClean="0"/>
              <a:t>constraint</a:t>
            </a:r>
            <a:endParaRPr lang="es-ES" dirty="0" smtClean="0"/>
          </a:p>
          <a:p>
            <a:r>
              <a:rPr lang="es-ES" b="1" dirty="0" smtClean="0"/>
              <a:t>SCALABLE BITSTREAMS</a:t>
            </a:r>
            <a:r>
              <a:rPr lang="es-ES" dirty="0" smtClean="0"/>
              <a:t> as </a:t>
            </a:r>
            <a:r>
              <a:rPr lang="es-ES" dirty="0" err="1" smtClean="0"/>
              <a:t>core</a:t>
            </a:r>
            <a:r>
              <a:rPr lang="es-ES" dirty="0" smtClean="0"/>
              <a:t> </a:t>
            </a:r>
            <a:r>
              <a:rPr lang="es-ES" dirty="0" err="1" smtClean="0"/>
              <a:t>representations</a:t>
            </a:r>
            <a:r>
              <a:rPr lang="es-ES" dirty="0" smtClean="0"/>
              <a:t> </a:t>
            </a:r>
          </a:p>
          <a:p>
            <a:pPr lvl="1"/>
            <a:r>
              <a:rPr lang="es-ES" dirty="0" err="1" smtClean="0"/>
              <a:t>From</a:t>
            </a:r>
            <a:r>
              <a:rPr lang="es-ES" dirty="0" smtClean="0"/>
              <a:t> a single </a:t>
            </a:r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bitstream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can </a:t>
            </a:r>
            <a:r>
              <a:rPr lang="es-ES" dirty="0" err="1" smtClean="0"/>
              <a:t>extract</a:t>
            </a:r>
            <a:endParaRPr lang="es-ES" dirty="0" smtClean="0"/>
          </a:p>
          <a:p>
            <a:pPr lvl="2"/>
            <a:r>
              <a:rPr lang="es-ES" dirty="0" err="1" smtClean="0"/>
              <a:t>Multiple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r>
              <a:rPr lang="es-ES" dirty="0" smtClean="0"/>
              <a:t> (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modalities</a:t>
            </a:r>
            <a:r>
              <a:rPr lang="es-ES" dirty="0" smtClean="0"/>
              <a:t> and </a:t>
            </a:r>
            <a:r>
              <a:rPr lang="es-ES" dirty="0" err="1" smtClean="0"/>
              <a:t>lengths</a:t>
            </a:r>
            <a:r>
              <a:rPr lang="es-ES" dirty="0" smtClean="0"/>
              <a:t>)</a:t>
            </a:r>
          </a:p>
          <a:p>
            <a:pPr lvl="2"/>
            <a:r>
              <a:rPr lang="es-ES" dirty="0" err="1" smtClean="0"/>
              <a:t>Adapted</a:t>
            </a:r>
            <a:r>
              <a:rPr lang="es-ES" dirty="0" smtClean="0"/>
              <a:t> </a:t>
            </a:r>
            <a:r>
              <a:rPr lang="es-ES" dirty="0" err="1" smtClean="0"/>
              <a:t>versions</a:t>
            </a:r>
            <a:r>
              <a:rPr lang="es-ES" dirty="0" smtClean="0"/>
              <a:t> of videos and </a:t>
            </a:r>
            <a:r>
              <a:rPr lang="es-ES" dirty="0" err="1" smtClean="0"/>
              <a:t>summaries</a:t>
            </a:r>
            <a:endParaRPr lang="es-ES" dirty="0" smtClean="0"/>
          </a:p>
          <a:p>
            <a:r>
              <a:rPr lang="es-ES" b="1" dirty="0" smtClean="0"/>
              <a:t>BITSTREAM EXTRACTION</a:t>
            </a:r>
            <a:r>
              <a:rPr lang="es-ES" dirty="0" smtClean="0"/>
              <a:t> as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only</a:t>
            </a:r>
            <a:r>
              <a:rPr lang="es-ES" dirty="0" smtClean="0"/>
              <a:t> </a:t>
            </a:r>
            <a:r>
              <a:rPr lang="es-ES" dirty="0" err="1" smtClean="0"/>
              <a:t>tool</a:t>
            </a:r>
            <a:endParaRPr lang="es-ES" dirty="0" smtClean="0"/>
          </a:p>
          <a:p>
            <a:pPr lvl="1"/>
            <a:r>
              <a:rPr lang="es-ES" dirty="0" smtClean="0"/>
              <a:t>Simple, </a:t>
            </a:r>
            <a:r>
              <a:rPr lang="es-ES" dirty="0" err="1" smtClean="0"/>
              <a:t>low</a:t>
            </a:r>
            <a:r>
              <a:rPr lang="es-ES" dirty="0" smtClean="0"/>
              <a:t> </a:t>
            </a:r>
            <a:r>
              <a:rPr lang="es-ES" dirty="0" err="1" smtClean="0"/>
              <a:t>complexity</a:t>
            </a:r>
            <a:r>
              <a:rPr lang="es-ES" dirty="0" smtClean="0"/>
              <a:t> and </a:t>
            </a:r>
            <a:r>
              <a:rPr lang="es-ES" dirty="0" err="1" smtClean="0"/>
              <a:t>fast</a:t>
            </a:r>
            <a:r>
              <a:rPr lang="es-ES" dirty="0" smtClean="0"/>
              <a:t> </a:t>
            </a:r>
            <a:r>
              <a:rPr lang="es-ES" dirty="0" err="1" smtClean="0"/>
              <a:t>adaptation</a:t>
            </a:r>
            <a:endParaRPr lang="es-ES" dirty="0" smtClean="0"/>
          </a:p>
          <a:p>
            <a:pPr lvl="1"/>
            <a:r>
              <a:rPr lang="es-ES" dirty="0" err="1" smtClean="0"/>
              <a:t>Multiple</a:t>
            </a:r>
            <a:r>
              <a:rPr lang="es-ES" dirty="0" smtClean="0"/>
              <a:t> </a:t>
            </a:r>
            <a:r>
              <a:rPr lang="es-ES" dirty="0" err="1" smtClean="0"/>
              <a:t>applications</a:t>
            </a:r>
            <a:r>
              <a:rPr lang="es-ES" dirty="0" smtClean="0"/>
              <a:t> in </a:t>
            </a:r>
            <a:r>
              <a:rPr lang="es-ES" dirty="0" err="1" smtClean="0"/>
              <a:t>personalization</a:t>
            </a:r>
            <a:r>
              <a:rPr lang="es-ES" dirty="0" smtClean="0"/>
              <a:t>, </a:t>
            </a:r>
            <a:r>
              <a:rPr lang="es-ES" dirty="0" err="1" smtClean="0"/>
              <a:t>interactivity</a:t>
            </a:r>
            <a:r>
              <a:rPr lang="es-ES" dirty="0" smtClean="0"/>
              <a:t> and </a:t>
            </a:r>
            <a:r>
              <a:rPr lang="es-ES" dirty="0" err="1" smtClean="0"/>
              <a:t>user</a:t>
            </a:r>
            <a:r>
              <a:rPr lang="es-ES" dirty="0" smtClean="0"/>
              <a:t> interfaces</a:t>
            </a:r>
          </a:p>
          <a:p>
            <a:r>
              <a:rPr lang="es-ES" dirty="0" err="1" smtClean="0"/>
              <a:t>Efficient</a:t>
            </a:r>
            <a:r>
              <a:rPr lang="es-ES" dirty="0" smtClean="0"/>
              <a:t> </a:t>
            </a:r>
            <a:r>
              <a:rPr lang="es-ES" dirty="0" err="1" smtClean="0"/>
              <a:t>analysis</a:t>
            </a:r>
            <a:r>
              <a:rPr lang="es-ES" dirty="0" smtClean="0"/>
              <a:t> and </a:t>
            </a:r>
            <a:r>
              <a:rPr lang="es-ES" dirty="0" err="1" smtClean="0"/>
              <a:t>low</a:t>
            </a:r>
            <a:r>
              <a:rPr lang="es-ES" dirty="0" smtClean="0"/>
              <a:t> </a:t>
            </a:r>
            <a:r>
              <a:rPr lang="es-ES" dirty="0" err="1" smtClean="0"/>
              <a:t>delay</a:t>
            </a:r>
            <a:r>
              <a:rPr lang="es-ES" dirty="0" smtClean="0"/>
              <a:t> </a:t>
            </a:r>
            <a:r>
              <a:rPr lang="es-ES" dirty="0" err="1" smtClean="0"/>
              <a:t>may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important</a:t>
            </a:r>
            <a:r>
              <a:rPr lang="es-ES" dirty="0" smtClean="0"/>
              <a:t> in </a:t>
            </a: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applications</a:t>
            </a:r>
            <a:endParaRPr lang="es-E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42</a:t>
            </a:fld>
            <a:endParaRPr lang="es-E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s-ES" dirty="0"/>
          </a:p>
        </p:txBody>
      </p:sp>
    </p:spTree>
  </p:cSld>
  <p:clrMapOvr>
    <a:masterClrMapping/>
  </p:clrMapOvr>
  <p:transition advTm="120995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Publications</a:t>
            </a:r>
            <a:endParaRPr lang="es-E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err="1" smtClean="0"/>
              <a:t>Generation</a:t>
            </a:r>
            <a:r>
              <a:rPr lang="es-ES" dirty="0" smtClean="0"/>
              <a:t> of video </a:t>
            </a:r>
            <a:r>
              <a:rPr lang="es-ES" dirty="0" err="1" smtClean="0"/>
              <a:t>summaries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bitstream</a:t>
            </a:r>
            <a:r>
              <a:rPr lang="es-ES" dirty="0" smtClean="0"/>
              <a:t> </a:t>
            </a:r>
            <a:r>
              <a:rPr lang="es-ES" dirty="0" err="1" smtClean="0"/>
              <a:t>extraction</a:t>
            </a:r>
            <a:endParaRPr lang="es-ES" dirty="0" smtClean="0"/>
          </a:p>
          <a:p>
            <a:pPr lvl="1"/>
            <a:r>
              <a:rPr lang="es-ES" dirty="0" smtClean="0"/>
              <a:t>L. </a:t>
            </a:r>
            <a:r>
              <a:rPr lang="es-ES" dirty="0" err="1" smtClean="0"/>
              <a:t>Herranz</a:t>
            </a:r>
            <a:r>
              <a:rPr lang="es-ES" dirty="0" smtClean="0"/>
              <a:t>, J.M. Martínez, "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use of </a:t>
            </a:r>
            <a:r>
              <a:rPr lang="es-ES" dirty="0" err="1" smtClean="0"/>
              <a:t>hierarchical</a:t>
            </a:r>
            <a:r>
              <a:rPr lang="es-ES" dirty="0" smtClean="0"/>
              <a:t> </a:t>
            </a:r>
            <a:r>
              <a:rPr lang="es-ES" dirty="0" err="1" smtClean="0"/>
              <a:t>prediction</a:t>
            </a:r>
            <a:r>
              <a:rPr lang="es-ES" dirty="0" smtClean="0"/>
              <a:t> </a:t>
            </a:r>
            <a:r>
              <a:rPr lang="es-ES" dirty="0" err="1" smtClean="0"/>
              <a:t>structures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efficient</a:t>
            </a:r>
            <a:r>
              <a:rPr lang="es-ES" dirty="0" smtClean="0"/>
              <a:t> </a:t>
            </a:r>
            <a:r>
              <a:rPr lang="es-ES" dirty="0" err="1" smtClean="0"/>
              <a:t>summary</a:t>
            </a:r>
            <a:r>
              <a:rPr lang="es-ES" dirty="0" smtClean="0"/>
              <a:t> </a:t>
            </a:r>
            <a:r>
              <a:rPr lang="es-ES" dirty="0" err="1" smtClean="0"/>
              <a:t>generation</a:t>
            </a:r>
            <a:r>
              <a:rPr lang="es-ES" dirty="0" smtClean="0"/>
              <a:t> of H.264/AVC </a:t>
            </a:r>
            <a:r>
              <a:rPr lang="es-ES" dirty="0" err="1" smtClean="0"/>
              <a:t>bitstreams</a:t>
            </a:r>
            <a:r>
              <a:rPr lang="es-ES" dirty="0" smtClean="0"/>
              <a:t>", </a:t>
            </a:r>
            <a:r>
              <a:rPr lang="es-ES" dirty="0" err="1" smtClean="0"/>
              <a:t>Signal</a:t>
            </a:r>
            <a:r>
              <a:rPr lang="es-ES" dirty="0" smtClean="0"/>
              <a:t> </a:t>
            </a:r>
            <a:r>
              <a:rPr lang="es-ES" dirty="0" err="1" smtClean="0"/>
              <a:t>Processing</a:t>
            </a:r>
            <a:r>
              <a:rPr lang="es-ES" dirty="0" smtClean="0"/>
              <a:t>: </a:t>
            </a:r>
            <a:r>
              <a:rPr lang="es-ES" dirty="0" err="1" smtClean="0"/>
              <a:t>Image</a:t>
            </a:r>
            <a:r>
              <a:rPr lang="es-ES" dirty="0" smtClean="0"/>
              <a:t> </a:t>
            </a:r>
            <a:r>
              <a:rPr lang="es-ES" dirty="0" err="1" smtClean="0"/>
              <a:t>Communication</a:t>
            </a:r>
            <a:r>
              <a:rPr lang="es-ES" dirty="0" smtClean="0"/>
              <a:t>, vol. 24, no. 8, pp. 615-629, </a:t>
            </a:r>
            <a:r>
              <a:rPr lang="es-ES" dirty="0" err="1" smtClean="0"/>
              <a:t>September</a:t>
            </a:r>
            <a:r>
              <a:rPr lang="es-ES" dirty="0" smtClean="0"/>
              <a:t> 2009</a:t>
            </a:r>
          </a:p>
          <a:p>
            <a:pPr lvl="1"/>
            <a:r>
              <a:rPr lang="es-ES" dirty="0" smtClean="0"/>
              <a:t>L. </a:t>
            </a:r>
            <a:r>
              <a:rPr lang="es-ES" dirty="0" err="1" smtClean="0"/>
              <a:t>Herranz</a:t>
            </a:r>
            <a:r>
              <a:rPr lang="es-ES" dirty="0" smtClean="0"/>
              <a:t>, J.M. Martínez, "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advantages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use of </a:t>
            </a:r>
            <a:r>
              <a:rPr lang="es-ES" dirty="0" err="1" smtClean="0"/>
              <a:t>bitstream</a:t>
            </a:r>
            <a:r>
              <a:rPr lang="es-ES" dirty="0" smtClean="0"/>
              <a:t> </a:t>
            </a:r>
            <a:r>
              <a:rPr lang="es-ES" dirty="0" err="1" smtClean="0"/>
              <a:t>extraction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video </a:t>
            </a:r>
            <a:r>
              <a:rPr lang="es-ES" dirty="0" err="1" smtClean="0"/>
              <a:t>summary</a:t>
            </a:r>
            <a:r>
              <a:rPr lang="es-ES" dirty="0" smtClean="0"/>
              <a:t> </a:t>
            </a:r>
            <a:r>
              <a:rPr lang="es-ES" dirty="0" err="1" smtClean="0"/>
              <a:t>generation</a:t>
            </a:r>
            <a:r>
              <a:rPr lang="es-ES" dirty="0" smtClean="0"/>
              <a:t>", International </a:t>
            </a:r>
            <a:r>
              <a:rPr lang="es-ES" dirty="0" err="1" smtClean="0"/>
              <a:t>Conference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Multimedia </a:t>
            </a:r>
            <a:r>
              <a:rPr lang="es-ES" dirty="0" err="1" smtClean="0"/>
              <a:t>Modeling</a:t>
            </a:r>
            <a:r>
              <a:rPr lang="es-ES" dirty="0" smtClean="0"/>
              <a:t> (MMM10), </a:t>
            </a:r>
            <a:r>
              <a:rPr lang="es-ES" dirty="0" err="1" smtClean="0"/>
              <a:t>Lecture</a:t>
            </a:r>
            <a:r>
              <a:rPr lang="es-ES" dirty="0" smtClean="0"/>
              <a:t> Notes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Computer</a:t>
            </a:r>
            <a:r>
              <a:rPr lang="es-ES" dirty="0" smtClean="0"/>
              <a:t> </a:t>
            </a:r>
            <a:r>
              <a:rPr lang="es-ES" dirty="0" err="1" smtClean="0"/>
              <a:t>Science</a:t>
            </a:r>
            <a:r>
              <a:rPr lang="es-ES" dirty="0" smtClean="0"/>
              <a:t>, </a:t>
            </a:r>
            <a:r>
              <a:rPr lang="es-ES" dirty="0" err="1" smtClean="0"/>
              <a:t>vol</a:t>
            </a:r>
            <a:r>
              <a:rPr lang="es-ES" dirty="0" smtClean="0"/>
              <a:t> 5916, pp. 755-760, </a:t>
            </a:r>
            <a:r>
              <a:rPr lang="es-ES" dirty="0" err="1" smtClean="0"/>
              <a:t>Springer</a:t>
            </a:r>
            <a:r>
              <a:rPr lang="es-ES" dirty="0" smtClean="0"/>
              <a:t> </a:t>
            </a:r>
            <a:r>
              <a:rPr lang="es-ES" dirty="0" err="1" smtClean="0"/>
              <a:t>Verlag</a:t>
            </a:r>
            <a:r>
              <a:rPr lang="es-ES" dirty="0" smtClean="0"/>
              <a:t>, Chongqing, China, </a:t>
            </a:r>
            <a:r>
              <a:rPr lang="es-ES" dirty="0" err="1" smtClean="0"/>
              <a:t>January</a:t>
            </a:r>
            <a:r>
              <a:rPr lang="es-ES" dirty="0" smtClean="0"/>
              <a:t> 2010</a:t>
            </a:r>
          </a:p>
          <a:p>
            <a:r>
              <a:rPr lang="es-ES" dirty="0" err="1" smtClean="0"/>
              <a:t>Integrated</a:t>
            </a:r>
            <a:r>
              <a:rPr lang="es-ES" dirty="0" smtClean="0"/>
              <a:t> </a:t>
            </a:r>
            <a:r>
              <a:rPr lang="es-ES" dirty="0" err="1" smtClean="0"/>
              <a:t>summarization</a:t>
            </a:r>
            <a:r>
              <a:rPr lang="es-ES" dirty="0" smtClean="0"/>
              <a:t> and </a:t>
            </a:r>
            <a:r>
              <a:rPr lang="es-ES" dirty="0" err="1" smtClean="0"/>
              <a:t>adaptation</a:t>
            </a:r>
            <a:endParaRPr lang="es-ES" dirty="0" smtClean="0"/>
          </a:p>
          <a:p>
            <a:pPr lvl="1"/>
            <a:r>
              <a:rPr lang="es-ES" dirty="0" smtClean="0"/>
              <a:t>L. </a:t>
            </a:r>
            <a:r>
              <a:rPr lang="es-ES" dirty="0" err="1" smtClean="0"/>
              <a:t>Herranz</a:t>
            </a:r>
            <a:r>
              <a:rPr lang="es-ES" dirty="0" smtClean="0"/>
              <a:t>, "A </a:t>
            </a:r>
            <a:r>
              <a:rPr lang="es-ES" dirty="0" err="1" smtClean="0"/>
              <a:t>framework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online </a:t>
            </a:r>
            <a:r>
              <a:rPr lang="es-ES" dirty="0" err="1" smtClean="0"/>
              <a:t>semantic</a:t>
            </a:r>
            <a:r>
              <a:rPr lang="es-ES" dirty="0" smtClean="0"/>
              <a:t> </a:t>
            </a:r>
            <a:r>
              <a:rPr lang="es-ES" dirty="0" err="1" smtClean="0"/>
              <a:t>adaptation</a:t>
            </a:r>
            <a:r>
              <a:rPr lang="es-ES" dirty="0" smtClean="0"/>
              <a:t> of </a:t>
            </a:r>
            <a:r>
              <a:rPr lang="es-ES" dirty="0" err="1" smtClean="0"/>
              <a:t>scalable</a:t>
            </a:r>
            <a:r>
              <a:rPr lang="es-ES" dirty="0" smtClean="0"/>
              <a:t> video", </a:t>
            </a:r>
            <a:r>
              <a:rPr lang="es-ES" dirty="0" err="1" smtClean="0"/>
              <a:t>Proc</a:t>
            </a:r>
            <a:r>
              <a:rPr lang="es-ES" dirty="0" smtClean="0"/>
              <a:t>. IEEE International </a:t>
            </a:r>
            <a:r>
              <a:rPr lang="es-ES" dirty="0" err="1" smtClean="0"/>
              <a:t>Workshop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Semantic</a:t>
            </a:r>
            <a:r>
              <a:rPr lang="es-ES" dirty="0" smtClean="0"/>
              <a:t> Media </a:t>
            </a:r>
            <a:r>
              <a:rPr lang="es-ES" dirty="0" err="1" smtClean="0"/>
              <a:t>Adaptation</a:t>
            </a:r>
            <a:r>
              <a:rPr lang="es-ES" dirty="0" smtClean="0"/>
              <a:t> and </a:t>
            </a:r>
            <a:r>
              <a:rPr lang="es-ES" dirty="0" err="1" smtClean="0"/>
              <a:t>Personalization</a:t>
            </a:r>
            <a:r>
              <a:rPr lang="es-ES" dirty="0" smtClean="0"/>
              <a:t> (SMAP06), pp. 13-18, Athens, </a:t>
            </a:r>
            <a:r>
              <a:rPr lang="es-ES" dirty="0" err="1" smtClean="0"/>
              <a:t>Greece</a:t>
            </a:r>
            <a:r>
              <a:rPr lang="es-ES" dirty="0" smtClean="0"/>
              <a:t>, </a:t>
            </a:r>
            <a:r>
              <a:rPr lang="es-ES" dirty="0" err="1" smtClean="0"/>
              <a:t>December</a:t>
            </a:r>
            <a:r>
              <a:rPr lang="es-ES" dirty="0" smtClean="0"/>
              <a:t> 2006</a:t>
            </a:r>
          </a:p>
          <a:p>
            <a:pPr lvl="1"/>
            <a:r>
              <a:rPr lang="es-ES" dirty="0" smtClean="0"/>
              <a:t>L. </a:t>
            </a:r>
            <a:r>
              <a:rPr lang="es-ES" dirty="0" err="1" smtClean="0"/>
              <a:t>Herranz</a:t>
            </a:r>
            <a:r>
              <a:rPr lang="es-ES" dirty="0" smtClean="0"/>
              <a:t>, "</a:t>
            </a:r>
            <a:r>
              <a:rPr lang="es-ES" dirty="0" err="1" smtClean="0"/>
              <a:t>Integrating</a:t>
            </a:r>
            <a:r>
              <a:rPr lang="es-ES" dirty="0" smtClean="0"/>
              <a:t> </a:t>
            </a:r>
            <a:r>
              <a:rPr lang="es-ES" dirty="0" err="1" smtClean="0"/>
              <a:t>semantic</a:t>
            </a:r>
            <a:r>
              <a:rPr lang="es-ES" dirty="0" smtClean="0"/>
              <a:t> </a:t>
            </a:r>
            <a:r>
              <a:rPr lang="es-ES" dirty="0" err="1" smtClean="0"/>
              <a:t>analysis</a:t>
            </a:r>
            <a:r>
              <a:rPr lang="es-ES" dirty="0" smtClean="0"/>
              <a:t> and </a:t>
            </a:r>
            <a:r>
              <a:rPr lang="es-ES" dirty="0" err="1" smtClean="0"/>
              <a:t>scalable</a:t>
            </a:r>
            <a:r>
              <a:rPr lang="es-ES" dirty="0" smtClean="0"/>
              <a:t> video </a:t>
            </a:r>
            <a:r>
              <a:rPr lang="es-ES" dirty="0" err="1" smtClean="0"/>
              <a:t>coding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efficient</a:t>
            </a:r>
            <a:r>
              <a:rPr lang="es-ES" dirty="0" smtClean="0"/>
              <a:t> </a:t>
            </a:r>
            <a:r>
              <a:rPr lang="es-ES" dirty="0" err="1" smtClean="0"/>
              <a:t>content-based</a:t>
            </a:r>
            <a:r>
              <a:rPr lang="es-ES" dirty="0" smtClean="0"/>
              <a:t> </a:t>
            </a:r>
            <a:r>
              <a:rPr lang="es-ES" dirty="0" err="1" smtClean="0"/>
              <a:t>adaptation</a:t>
            </a:r>
            <a:r>
              <a:rPr lang="es-ES" dirty="0" smtClean="0"/>
              <a:t>", Multimedia </a:t>
            </a:r>
            <a:r>
              <a:rPr lang="es-ES" dirty="0" err="1" smtClean="0"/>
              <a:t>Systems</a:t>
            </a:r>
            <a:r>
              <a:rPr lang="es-ES" dirty="0" smtClean="0"/>
              <a:t>, vol. 13, no. 2, pp. 103-118, </a:t>
            </a:r>
            <a:r>
              <a:rPr lang="es-ES" dirty="0" err="1" smtClean="0"/>
              <a:t>August</a:t>
            </a:r>
            <a:r>
              <a:rPr lang="es-ES" dirty="0" smtClean="0"/>
              <a:t> 2007</a:t>
            </a:r>
          </a:p>
          <a:p>
            <a:pPr lvl="1"/>
            <a:r>
              <a:rPr lang="es-ES" dirty="0" smtClean="0"/>
              <a:t>L. </a:t>
            </a:r>
            <a:r>
              <a:rPr lang="es-ES" dirty="0" err="1" smtClean="0"/>
              <a:t>Herranz</a:t>
            </a:r>
            <a:r>
              <a:rPr lang="es-ES" dirty="0" smtClean="0"/>
              <a:t>, J.M. Martínez, "Use cases of </a:t>
            </a:r>
            <a:r>
              <a:rPr lang="es-ES" dirty="0" err="1" smtClean="0"/>
              <a:t>scalable</a:t>
            </a:r>
            <a:r>
              <a:rPr lang="es-ES" dirty="0" smtClean="0"/>
              <a:t> video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summarization</a:t>
            </a:r>
            <a:r>
              <a:rPr lang="es-ES" dirty="0" smtClean="0"/>
              <a:t> </a:t>
            </a:r>
            <a:r>
              <a:rPr lang="es-ES" dirty="0" err="1" smtClean="0"/>
              <a:t>within</a:t>
            </a:r>
            <a:r>
              <a:rPr lang="es-ES" dirty="0" smtClean="0"/>
              <a:t> MPEG-21 DIA", International </a:t>
            </a:r>
            <a:r>
              <a:rPr lang="es-ES" dirty="0" err="1" smtClean="0"/>
              <a:t>Conference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Semantic</a:t>
            </a:r>
            <a:r>
              <a:rPr lang="es-ES" dirty="0" smtClean="0"/>
              <a:t> and Digital Media </a:t>
            </a:r>
            <a:r>
              <a:rPr lang="es-ES" dirty="0" err="1" smtClean="0"/>
              <a:t>Technology</a:t>
            </a:r>
            <a:r>
              <a:rPr lang="es-ES" dirty="0" smtClean="0"/>
              <a:t> (SAMT07), </a:t>
            </a:r>
            <a:r>
              <a:rPr lang="es-ES" dirty="0" err="1" smtClean="0"/>
              <a:t>Lecture</a:t>
            </a:r>
            <a:r>
              <a:rPr lang="es-ES" dirty="0" smtClean="0"/>
              <a:t> Notes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Computer</a:t>
            </a:r>
            <a:r>
              <a:rPr lang="es-ES" dirty="0" smtClean="0"/>
              <a:t> </a:t>
            </a:r>
            <a:r>
              <a:rPr lang="es-ES" dirty="0" err="1" smtClean="0"/>
              <a:t>Science</a:t>
            </a:r>
            <a:r>
              <a:rPr lang="es-ES" dirty="0" smtClean="0"/>
              <a:t>, </a:t>
            </a:r>
            <a:r>
              <a:rPr lang="es-ES" dirty="0" err="1" smtClean="0"/>
              <a:t>vol</a:t>
            </a:r>
            <a:r>
              <a:rPr lang="es-ES" dirty="0" smtClean="0"/>
              <a:t> 4816, pp. 256-259, </a:t>
            </a:r>
            <a:r>
              <a:rPr lang="es-ES" dirty="0" err="1" smtClean="0"/>
              <a:t>Springer</a:t>
            </a:r>
            <a:r>
              <a:rPr lang="es-ES" dirty="0" smtClean="0"/>
              <a:t> </a:t>
            </a:r>
            <a:r>
              <a:rPr lang="es-ES" dirty="0" err="1" smtClean="0"/>
              <a:t>Verlag</a:t>
            </a:r>
            <a:r>
              <a:rPr lang="es-ES" dirty="0" smtClean="0"/>
              <a:t>, </a:t>
            </a:r>
            <a:r>
              <a:rPr lang="es-ES" dirty="0" err="1" smtClean="0"/>
              <a:t>Genoa</a:t>
            </a:r>
            <a:r>
              <a:rPr lang="es-ES" dirty="0" smtClean="0"/>
              <a:t>, </a:t>
            </a:r>
            <a:r>
              <a:rPr lang="es-ES" dirty="0" err="1" smtClean="0"/>
              <a:t>Italy</a:t>
            </a:r>
            <a:r>
              <a:rPr lang="es-ES" dirty="0" smtClean="0"/>
              <a:t>, </a:t>
            </a:r>
            <a:r>
              <a:rPr lang="es-ES" dirty="0" err="1" smtClean="0"/>
              <a:t>December</a:t>
            </a:r>
            <a:r>
              <a:rPr lang="es-ES" dirty="0" smtClean="0"/>
              <a:t>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43</a:t>
            </a:fld>
            <a:endParaRPr lang="es-E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s-ES" dirty="0"/>
          </a:p>
        </p:txBody>
      </p:sp>
    </p:spTree>
  </p:cSld>
  <p:clrMapOvr>
    <a:masterClrMapping/>
  </p:clrMapOvr>
  <p:transition advTm="624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Publications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err="1" smtClean="0"/>
              <a:t>Integrated</a:t>
            </a:r>
            <a:r>
              <a:rPr lang="es-ES" dirty="0" smtClean="0"/>
              <a:t> </a:t>
            </a:r>
            <a:r>
              <a:rPr lang="es-ES" dirty="0" err="1" smtClean="0"/>
              <a:t>summarization</a:t>
            </a:r>
            <a:r>
              <a:rPr lang="es-ES" dirty="0" smtClean="0"/>
              <a:t> and </a:t>
            </a:r>
            <a:r>
              <a:rPr lang="es-ES" dirty="0" err="1" smtClean="0"/>
              <a:t>adaptation</a:t>
            </a:r>
            <a:r>
              <a:rPr lang="es-ES" dirty="0" smtClean="0"/>
              <a:t> (</a:t>
            </a:r>
            <a:r>
              <a:rPr lang="es-ES" dirty="0" err="1" smtClean="0"/>
              <a:t>cont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L. </a:t>
            </a:r>
            <a:r>
              <a:rPr lang="es-ES" dirty="0" err="1" smtClean="0"/>
              <a:t>Herranz</a:t>
            </a:r>
            <a:r>
              <a:rPr lang="es-ES" dirty="0" smtClean="0"/>
              <a:t>, J.M. Martínez, "</a:t>
            </a:r>
            <a:r>
              <a:rPr lang="es-ES" dirty="0" err="1" smtClean="0"/>
              <a:t>Integrated</a:t>
            </a:r>
            <a:r>
              <a:rPr lang="es-ES" dirty="0" smtClean="0"/>
              <a:t> </a:t>
            </a:r>
            <a:r>
              <a:rPr lang="es-ES" dirty="0" err="1" smtClean="0"/>
              <a:t>summarization</a:t>
            </a:r>
            <a:r>
              <a:rPr lang="es-ES" dirty="0" smtClean="0"/>
              <a:t> and </a:t>
            </a:r>
            <a:r>
              <a:rPr lang="es-ES" dirty="0" err="1" smtClean="0"/>
              <a:t>adaptation</a:t>
            </a:r>
            <a:r>
              <a:rPr lang="es-ES" dirty="0" smtClean="0"/>
              <a:t> </a:t>
            </a:r>
            <a:r>
              <a:rPr lang="es-ES" dirty="0" err="1" smtClean="0"/>
              <a:t>using</a:t>
            </a:r>
            <a:r>
              <a:rPr lang="es-ES" dirty="0" smtClean="0"/>
              <a:t> H.264/MPEG-4 SVC", </a:t>
            </a:r>
            <a:r>
              <a:rPr lang="es-ES" dirty="0" err="1" smtClean="0"/>
              <a:t>Proc</a:t>
            </a:r>
            <a:r>
              <a:rPr lang="es-ES" dirty="0" smtClean="0"/>
              <a:t>. International </a:t>
            </a:r>
            <a:r>
              <a:rPr lang="es-ES" dirty="0" err="1" smtClean="0"/>
              <a:t>Conference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Visual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Engineering</a:t>
            </a:r>
            <a:r>
              <a:rPr lang="es-ES" dirty="0" smtClean="0"/>
              <a:t> (VIE08), pp. 729-734, Xi'an, China, </a:t>
            </a:r>
            <a:r>
              <a:rPr lang="es-ES" dirty="0" err="1" smtClean="0"/>
              <a:t>July</a:t>
            </a:r>
            <a:r>
              <a:rPr lang="es-ES" dirty="0" smtClean="0"/>
              <a:t> 2008 </a:t>
            </a:r>
          </a:p>
          <a:p>
            <a:pPr lvl="1"/>
            <a:r>
              <a:rPr lang="es-ES" dirty="0" smtClean="0"/>
              <a:t>L. </a:t>
            </a:r>
            <a:r>
              <a:rPr lang="es-ES" dirty="0" err="1" smtClean="0"/>
              <a:t>Herranz</a:t>
            </a:r>
            <a:r>
              <a:rPr lang="es-ES" dirty="0" smtClean="0"/>
              <a:t>, J.M. Martínez, "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integrated</a:t>
            </a:r>
            <a:r>
              <a:rPr lang="es-ES" dirty="0" smtClean="0"/>
              <a:t> </a:t>
            </a:r>
            <a:r>
              <a:rPr lang="es-ES" dirty="0" err="1" smtClean="0"/>
              <a:t>approach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summarization</a:t>
            </a:r>
            <a:r>
              <a:rPr lang="es-ES" dirty="0" smtClean="0"/>
              <a:t> and </a:t>
            </a:r>
            <a:r>
              <a:rPr lang="es-ES" dirty="0" err="1" smtClean="0"/>
              <a:t>adaptation</a:t>
            </a:r>
            <a:r>
              <a:rPr lang="es-ES" dirty="0" smtClean="0"/>
              <a:t> </a:t>
            </a:r>
            <a:r>
              <a:rPr lang="es-ES" dirty="0" err="1" smtClean="0"/>
              <a:t>using</a:t>
            </a:r>
            <a:r>
              <a:rPr lang="es-ES" dirty="0" smtClean="0"/>
              <a:t> H.264/MPEG-4 SVC", </a:t>
            </a:r>
            <a:r>
              <a:rPr lang="es-ES" dirty="0" err="1" smtClean="0"/>
              <a:t>Signal</a:t>
            </a:r>
            <a:r>
              <a:rPr lang="es-ES" dirty="0" smtClean="0"/>
              <a:t> </a:t>
            </a:r>
            <a:r>
              <a:rPr lang="es-ES" dirty="0" err="1" smtClean="0"/>
              <a:t>Processing</a:t>
            </a:r>
            <a:r>
              <a:rPr lang="es-ES" dirty="0" smtClean="0"/>
              <a:t>: </a:t>
            </a:r>
            <a:r>
              <a:rPr lang="es-ES" dirty="0" err="1" smtClean="0"/>
              <a:t>Image</a:t>
            </a:r>
            <a:r>
              <a:rPr lang="es-ES" dirty="0" smtClean="0"/>
              <a:t> </a:t>
            </a:r>
            <a:r>
              <a:rPr lang="es-ES" dirty="0" err="1" smtClean="0"/>
              <a:t>Communication</a:t>
            </a:r>
            <a:r>
              <a:rPr lang="es-ES" dirty="0" smtClean="0"/>
              <a:t>, vol. 24, no. 6, pp. 499-509, </a:t>
            </a:r>
            <a:r>
              <a:rPr lang="es-ES" dirty="0" err="1" smtClean="0"/>
              <a:t>July</a:t>
            </a:r>
            <a:r>
              <a:rPr lang="es-ES" dirty="0" smtClean="0"/>
              <a:t> 2009</a:t>
            </a:r>
          </a:p>
          <a:p>
            <a:pPr lvl="1"/>
            <a:r>
              <a:rPr lang="es-ES" dirty="0" smtClean="0"/>
              <a:t>L. </a:t>
            </a:r>
            <a:r>
              <a:rPr lang="es-ES" dirty="0" err="1" smtClean="0"/>
              <a:t>Herranz</a:t>
            </a:r>
            <a:r>
              <a:rPr lang="es-ES" dirty="0" smtClean="0"/>
              <a:t>, J.M. Martínez, “</a:t>
            </a:r>
            <a:r>
              <a:rPr lang="es-ES" dirty="0" err="1" smtClean="0"/>
              <a:t>Using</a:t>
            </a:r>
            <a:r>
              <a:rPr lang="es-ES" dirty="0" smtClean="0"/>
              <a:t> MPEG Tools in Video </a:t>
            </a:r>
            <a:r>
              <a:rPr lang="es-ES" dirty="0" err="1" smtClean="0"/>
              <a:t>Summarization</a:t>
            </a:r>
            <a:r>
              <a:rPr lang="es-ES" dirty="0" smtClean="0"/>
              <a:t>”,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Handbook</a:t>
            </a:r>
            <a:r>
              <a:rPr lang="es-ES" dirty="0" smtClean="0"/>
              <a:t> of MPEG </a:t>
            </a:r>
            <a:r>
              <a:rPr lang="es-ES" dirty="0" err="1" smtClean="0"/>
              <a:t>Applications</a:t>
            </a:r>
            <a:r>
              <a:rPr lang="es-ES" dirty="0" smtClean="0"/>
              <a:t>: </a:t>
            </a:r>
            <a:r>
              <a:rPr lang="es-ES" dirty="0" err="1" smtClean="0"/>
              <a:t>Standards</a:t>
            </a:r>
            <a:r>
              <a:rPr lang="es-ES" dirty="0" smtClean="0"/>
              <a:t> in </a:t>
            </a:r>
            <a:r>
              <a:rPr lang="es-ES" dirty="0" err="1" smtClean="0"/>
              <a:t>Practice</a:t>
            </a:r>
            <a:r>
              <a:rPr lang="es-ES" dirty="0" smtClean="0"/>
              <a:t>, Ed. </a:t>
            </a:r>
            <a:r>
              <a:rPr lang="es-ES" dirty="0" err="1" smtClean="0"/>
              <a:t>Marios</a:t>
            </a:r>
            <a:r>
              <a:rPr lang="es-ES" dirty="0" smtClean="0"/>
              <a:t> C. </a:t>
            </a:r>
            <a:r>
              <a:rPr lang="es-ES" dirty="0" err="1" smtClean="0"/>
              <a:t>Angelides</a:t>
            </a:r>
            <a:r>
              <a:rPr lang="es-ES" dirty="0" smtClean="0"/>
              <a:t> and Harry </a:t>
            </a:r>
            <a:r>
              <a:rPr lang="es-ES" dirty="0" err="1" smtClean="0"/>
              <a:t>Agius</a:t>
            </a:r>
            <a:r>
              <a:rPr lang="es-ES" dirty="0" smtClean="0"/>
              <a:t>, John </a:t>
            </a:r>
            <a:r>
              <a:rPr lang="es-ES" dirty="0" err="1" smtClean="0"/>
              <a:t>Wiley</a:t>
            </a:r>
            <a:r>
              <a:rPr lang="es-ES" dirty="0" smtClean="0"/>
              <a:t> &amp; </a:t>
            </a:r>
            <a:r>
              <a:rPr lang="es-ES" dirty="0" err="1" smtClean="0"/>
              <a:t>Sons</a:t>
            </a:r>
            <a:r>
              <a:rPr lang="es-ES" dirty="0" smtClean="0"/>
              <a:t>, </a:t>
            </a:r>
            <a:r>
              <a:rPr lang="es-ES" dirty="0" err="1" smtClean="0"/>
              <a:t>November</a:t>
            </a:r>
            <a:r>
              <a:rPr lang="es-ES" dirty="0" smtClean="0"/>
              <a:t> 2010</a:t>
            </a:r>
          </a:p>
          <a:p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storyboards</a:t>
            </a:r>
            <a:r>
              <a:rPr lang="es-ES" dirty="0" smtClean="0"/>
              <a:t> and video </a:t>
            </a:r>
            <a:r>
              <a:rPr lang="es-ES" dirty="0" err="1" smtClean="0"/>
              <a:t>skims</a:t>
            </a:r>
            <a:endParaRPr lang="es-ES" dirty="0" smtClean="0"/>
          </a:p>
          <a:p>
            <a:pPr lvl="1"/>
            <a:r>
              <a:rPr lang="es-ES" dirty="0" smtClean="0"/>
              <a:t>L. </a:t>
            </a:r>
            <a:r>
              <a:rPr lang="es-ES" dirty="0" err="1" smtClean="0"/>
              <a:t>Herranz</a:t>
            </a:r>
            <a:r>
              <a:rPr lang="es-ES" dirty="0" smtClean="0"/>
              <a:t>, J.M. Martínez, "</a:t>
            </a:r>
            <a:r>
              <a:rPr lang="es-ES" dirty="0" err="1" smtClean="0"/>
              <a:t>Generation</a:t>
            </a:r>
            <a:r>
              <a:rPr lang="es-ES" dirty="0" smtClean="0"/>
              <a:t> of </a:t>
            </a:r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summaries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iterative</a:t>
            </a:r>
            <a:r>
              <a:rPr lang="es-ES" dirty="0" smtClean="0"/>
              <a:t> GOP ranking", </a:t>
            </a:r>
            <a:r>
              <a:rPr lang="es-ES" dirty="0" err="1" smtClean="0"/>
              <a:t>Proc</a:t>
            </a:r>
            <a:r>
              <a:rPr lang="es-ES" dirty="0" smtClean="0"/>
              <a:t>. International </a:t>
            </a:r>
            <a:r>
              <a:rPr lang="es-ES" dirty="0" err="1" smtClean="0"/>
              <a:t>Conference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Image</a:t>
            </a:r>
            <a:r>
              <a:rPr lang="es-ES" dirty="0" smtClean="0"/>
              <a:t> </a:t>
            </a:r>
            <a:r>
              <a:rPr lang="es-ES" dirty="0" err="1" smtClean="0"/>
              <a:t>Processing</a:t>
            </a:r>
            <a:r>
              <a:rPr lang="es-ES" dirty="0" smtClean="0"/>
              <a:t> (ICIP08), pp. 2544-2547, San Diego, California, </a:t>
            </a:r>
            <a:r>
              <a:rPr lang="es-ES" dirty="0" err="1" smtClean="0"/>
              <a:t>October</a:t>
            </a:r>
            <a:r>
              <a:rPr lang="es-ES" dirty="0" smtClean="0"/>
              <a:t> 2008</a:t>
            </a:r>
          </a:p>
          <a:p>
            <a:pPr lvl="1"/>
            <a:r>
              <a:rPr lang="es-ES" dirty="0" smtClean="0"/>
              <a:t>L. </a:t>
            </a:r>
            <a:r>
              <a:rPr lang="es-ES" dirty="0" err="1" smtClean="0"/>
              <a:t>Herranz</a:t>
            </a:r>
            <a:r>
              <a:rPr lang="es-ES" dirty="0" smtClean="0"/>
              <a:t>, J.M. Martínez, "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efficient</a:t>
            </a:r>
            <a:r>
              <a:rPr lang="es-ES" dirty="0" smtClean="0"/>
              <a:t> </a:t>
            </a:r>
            <a:r>
              <a:rPr lang="es-ES" dirty="0" err="1" smtClean="0"/>
              <a:t>summarization</a:t>
            </a:r>
            <a:r>
              <a:rPr lang="es-ES" dirty="0" smtClean="0"/>
              <a:t> </a:t>
            </a:r>
            <a:r>
              <a:rPr lang="es-ES" dirty="0" err="1" smtClean="0"/>
              <a:t>algorithm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clustering</a:t>
            </a:r>
            <a:r>
              <a:rPr lang="es-ES" dirty="0" smtClean="0"/>
              <a:t> and </a:t>
            </a:r>
            <a:r>
              <a:rPr lang="es-ES" dirty="0" err="1" smtClean="0"/>
              <a:t>bitstream</a:t>
            </a:r>
            <a:r>
              <a:rPr lang="es-ES" dirty="0" smtClean="0"/>
              <a:t> </a:t>
            </a:r>
            <a:r>
              <a:rPr lang="es-ES" dirty="0" err="1" smtClean="0"/>
              <a:t>extraction</a:t>
            </a:r>
            <a:r>
              <a:rPr lang="es-ES" dirty="0" smtClean="0"/>
              <a:t>", </a:t>
            </a:r>
            <a:r>
              <a:rPr lang="es-ES" dirty="0" err="1" smtClean="0"/>
              <a:t>Proc</a:t>
            </a:r>
            <a:r>
              <a:rPr lang="es-ES" dirty="0" smtClean="0"/>
              <a:t>. International </a:t>
            </a:r>
            <a:r>
              <a:rPr lang="es-ES" dirty="0" err="1" smtClean="0"/>
              <a:t>Conference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Multimedia and Expo 2009 (ICME09), pp. 654-657, New York, New York, </a:t>
            </a:r>
            <a:r>
              <a:rPr lang="es-ES" dirty="0" err="1" smtClean="0"/>
              <a:t>July</a:t>
            </a:r>
            <a:r>
              <a:rPr lang="es-ES" dirty="0" smtClean="0"/>
              <a:t> 2009</a:t>
            </a:r>
          </a:p>
          <a:p>
            <a:pPr lvl="1"/>
            <a:r>
              <a:rPr lang="es-ES" dirty="0" smtClean="0"/>
              <a:t>L. </a:t>
            </a:r>
            <a:r>
              <a:rPr lang="es-ES" dirty="0" err="1" smtClean="0"/>
              <a:t>Herranz</a:t>
            </a:r>
            <a:r>
              <a:rPr lang="es-ES" dirty="0" smtClean="0"/>
              <a:t>, J.M. Martínez, "A </a:t>
            </a:r>
            <a:r>
              <a:rPr lang="es-ES" dirty="0" err="1" smtClean="0"/>
              <a:t>framework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summarization</a:t>
            </a:r>
            <a:r>
              <a:rPr lang="es-ES" dirty="0" smtClean="0"/>
              <a:t>”, IEEE </a:t>
            </a:r>
            <a:r>
              <a:rPr lang="es-ES" dirty="0" err="1" smtClean="0"/>
              <a:t>Transactions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Circuits</a:t>
            </a:r>
            <a:r>
              <a:rPr lang="es-ES" dirty="0" smtClean="0"/>
              <a:t> and </a:t>
            </a:r>
            <a:r>
              <a:rPr lang="es-ES" dirty="0" err="1" smtClean="0"/>
              <a:t>Systems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Video </a:t>
            </a:r>
            <a:r>
              <a:rPr lang="es-ES" dirty="0" err="1" smtClean="0"/>
              <a:t>Technology</a:t>
            </a:r>
            <a:r>
              <a:rPr lang="es-ES" dirty="0" smtClean="0"/>
              <a:t>, vol. 20, no. 9, pp. 1265-1270, </a:t>
            </a:r>
            <a:r>
              <a:rPr lang="es-ES" dirty="0" err="1" smtClean="0"/>
              <a:t>September</a:t>
            </a:r>
            <a:r>
              <a:rPr lang="es-ES" smtClean="0"/>
              <a:t> 2010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44</a:t>
            </a:fld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s-ES" dirty="0"/>
          </a:p>
        </p:txBody>
      </p:sp>
    </p:spTree>
  </p:cSld>
  <p:clrMapOvr>
    <a:masterClrMapping/>
  </p:clrMapOvr>
  <p:transition advTm="5881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491880" y="3789040"/>
            <a:ext cx="1944688" cy="1905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45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s-ES" dirty="0"/>
          </a:p>
        </p:txBody>
      </p:sp>
    </p:spTree>
  </p:cSld>
  <p:clrMapOvr>
    <a:masterClrMapping/>
  </p:clrMapOvr>
  <p:transition advTm="1321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Video </a:t>
            </a:r>
            <a:r>
              <a:rPr lang="es-ES" dirty="0" err="1" smtClean="0"/>
              <a:t>summarization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Provide the user with a compact representation of the video content (a quick glance of what happens in the sequence)</a:t>
            </a:r>
          </a:p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Should preserve those parts more “semantically” relevant and discard those less informative or redundant (</a:t>
            </a:r>
            <a:r>
              <a:rPr lang="en-US" b="1" dirty="0" smtClean="0"/>
              <a:t>SEMANTIC COVERAGE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Compact format; easily and rapidly </a:t>
            </a:r>
            <a:r>
              <a:rPr lang="en-US" dirty="0" err="1" smtClean="0"/>
              <a:t>browsable</a:t>
            </a:r>
            <a:r>
              <a:rPr lang="en-US" dirty="0" smtClean="0"/>
              <a:t> (</a:t>
            </a:r>
            <a:r>
              <a:rPr lang="en-US" b="1" dirty="0" smtClean="0"/>
              <a:t>COMPACTNESS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Appealing and visually pleasant (</a:t>
            </a:r>
            <a:r>
              <a:rPr lang="en-US" b="1" dirty="0" smtClean="0"/>
              <a:t>VISUAL PLEASANTNESS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Requires analysis of the content</a:t>
            </a:r>
          </a:p>
          <a:p>
            <a:pPr lvl="1"/>
            <a:r>
              <a:rPr lang="en-US" dirty="0" smtClean="0"/>
              <a:t>Previous research works focused on analysis [Kang 2002, Truong 2007]</a:t>
            </a:r>
          </a:p>
          <a:p>
            <a:pPr lvl="2"/>
            <a:r>
              <a:rPr lang="en-US" dirty="0" smtClean="0"/>
              <a:t>Optimization based, clustering, camera motion, highlights, visual attention…</a:t>
            </a:r>
          </a:p>
          <a:p>
            <a:pPr lvl="2"/>
            <a:r>
              <a:rPr lang="en-US" dirty="0" smtClean="0"/>
              <a:t>Low level audiovisual features, high level semantic analysis</a:t>
            </a:r>
          </a:p>
          <a:p>
            <a:pPr lvl="2"/>
            <a:r>
              <a:rPr lang="en-US" dirty="0" smtClean="0"/>
              <a:t>Generic </a:t>
            </a:r>
            <a:r>
              <a:rPr lang="en-US" dirty="0" err="1" smtClean="0"/>
              <a:t>vs</a:t>
            </a:r>
            <a:r>
              <a:rPr lang="en-US" dirty="0" smtClean="0"/>
              <a:t> domain-dependent (sports, news, movies, home video)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Introduction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p:transition advTm="1397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Modalities</a:t>
            </a:r>
            <a:r>
              <a:rPr lang="es-ES" dirty="0" smtClean="0"/>
              <a:t> of video </a:t>
            </a:r>
            <a:r>
              <a:rPr lang="es-ES" dirty="0" err="1" smtClean="0"/>
              <a:t>summaries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Introduction</a:t>
            </a:r>
            <a:endParaRPr lang="es-ES" dirty="0"/>
          </a:p>
        </p:txBody>
      </p:sp>
      <p:pic>
        <p:nvPicPr>
          <p:cNvPr id="3074" name="Picture 2" descr="D:\work\Documentos\Doctorado\Tesis\presentacion\figs\example_s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1340768"/>
            <a:ext cx="3762078" cy="622453"/>
          </a:xfrm>
          <a:prstGeom prst="rect">
            <a:avLst/>
          </a:prstGeom>
          <a:noFill/>
        </p:spPr>
      </p:pic>
      <p:pic>
        <p:nvPicPr>
          <p:cNvPr id="8" name="example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2771800" y="2204864"/>
            <a:ext cx="3352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D:\work\Documentos\Doctorado\Tesis\presentacion\figs\example_comic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2276872"/>
            <a:ext cx="3672408" cy="1457563"/>
          </a:xfrm>
          <a:prstGeom prst="rect">
            <a:avLst/>
          </a:prstGeom>
          <a:noFill/>
        </p:spPr>
      </p:pic>
      <p:pic>
        <p:nvPicPr>
          <p:cNvPr id="12" name="example_ff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1659676" y="4352364"/>
            <a:ext cx="1676400" cy="1371600"/>
          </a:xfrm>
          <a:prstGeom prst="rect">
            <a:avLst/>
          </a:prstGeom>
        </p:spPr>
      </p:pic>
      <p:pic>
        <p:nvPicPr>
          <p:cNvPr id="13" name="example_vs.wmv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12" cstate="print"/>
          <a:stretch>
            <a:fillRect/>
          </a:stretch>
        </p:blipFill>
        <p:spPr>
          <a:xfrm>
            <a:off x="3675900" y="4326179"/>
            <a:ext cx="1708404" cy="1397785"/>
          </a:xfrm>
          <a:prstGeom prst="rect">
            <a:avLst/>
          </a:prstGeom>
        </p:spPr>
      </p:pic>
      <p:pic>
        <p:nvPicPr>
          <p:cNvPr id="15" name="example_composite.wmv">
            <a:hlinkClick r:id="" action="ppaction://media"/>
          </p:cNvPr>
          <p:cNvPicPr>
            <a:picLocks noRot="1" noChangeAspect="1"/>
          </p:cNvPicPr>
          <p:nvPr>
            <a:videoFile r:link="rId5"/>
          </p:nvPr>
        </p:nvPicPr>
        <p:blipFill>
          <a:blip r:embed="rId13" cstate="print"/>
          <a:stretch>
            <a:fillRect/>
          </a:stretch>
        </p:blipFill>
        <p:spPr>
          <a:xfrm>
            <a:off x="5620116" y="4283804"/>
            <a:ext cx="1760196" cy="14401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03648" y="4211796"/>
            <a:ext cx="6408712" cy="1872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s-ES" b="1" dirty="0" err="1" smtClean="0">
                <a:solidFill>
                  <a:srgbClr val="FF0000"/>
                </a:solidFill>
              </a:rPr>
              <a:t>Sequence-based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summaries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4008" y="1196752"/>
            <a:ext cx="4032448" cy="2880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s-ES" b="1" dirty="0" err="1" smtClean="0">
                <a:solidFill>
                  <a:srgbClr val="FF0000"/>
                </a:solidFill>
              </a:rPr>
              <a:t>Pictorial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summaries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15006" y="5723964"/>
            <a:ext cx="1388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 smtClean="0"/>
              <a:t>Fast</a:t>
            </a:r>
            <a:r>
              <a:rPr lang="es-ES" dirty="0" smtClean="0"/>
              <a:t> forward</a:t>
            </a:r>
            <a:endParaRPr lang="es-ES" dirty="0"/>
          </a:p>
        </p:txBody>
      </p:sp>
      <p:sp>
        <p:nvSpPr>
          <p:cNvPr id="17" name="TextBox 16"/>
          <p:cNvSpPr txBox="1"/>
          <p:nvPr/>
        </p:nvSpPr>
        <p:spPr>
          <a:xfrm>
            <a:off x="3923928" y="5723964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Video </a:t>
            </a:r>
            <a:r>
              <a:rPr lang="es-ES" dirty="0" err="1" smtClean="0"/>
              <a:t>skim</a:t>
            </a:r>
            <a:endParaRPr lang="es-ES" dirty="0"/>
          </a:p>
        </p:txBody>
      </p:sp>
      <p:sp>
        <p:nvSpPr>
          <p:cNvPr id="18" name="TextBox 17"/>
          <p:cNvSpPr txBox="1"/>
          <p:nvPr/>
        </p:nvSpPr>
        <p:spPr>
          <a:xfrm>
            <a:off x="5416700" y="5714672"/>
            <a:ext cx="217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 smtClean="0"/>
              <a:t>Composite</a:t>
            </a:r>
            <a:r>
              <a:rPr lang="es-ES" dirty="0" smtClean="0"/>
              <a:t> </a:t>
            </a:r>
            <a:r>
              <a:rPr lang="es-ES" dirty="0" err="1" smtClean="0"/>
              <a:t>summary</a:t>
            </a:r>
            <a:endParaRPr lang="es-ES" dirty="0"/>
          </a:p>
        </p:txBody>
      </p:sp>
      <p:sp>
        <p:nvSpPr>
          <p:cNvPr id="19" name="TextBox 18"/>
          <p:cNvSpPr txBox="1"/>
          <p:nvPr/>
        </p:nvSpPr>
        <p:spPr>
          <a:xfrm>
            <a:off x="6012610" y="1916832"/>
            <a:ext cx="124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 smtClean="0"/>
              <a:t>Storyboard</a:t>
            </a:r>
            <a:endParaRPr lang="es-ES" dirty="0"/>
          </a:p>
        </p:txBody>
      </p:sp>
      <p:sp>
        <p:nvSpPr>
          <p:cNvPr id="20" name="TextBox 19"/>
          <p:cNvSpPr txBox="1"/>
          <p:nvPr/>
        </p:nvSpPr>
        <p:spPr>
          <a:xfrm>
            <a:off x="6188205" y="3717032"/>
            <a:ext cx="1179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Comic-</a:t>
            </a:r>
            <a:r>
              <a:rPr lang="es-ES" dirty="0" err="1" smtClean="0"/>
              <a:t>like</a:t>
            </a:r>
            <a:endParaRPr lang="es-ES" dirty="0"/>
          </a:p>
        </p:txBody>
      </p:sp>
      <p:sp>
        <p:nvSpPr>
          <p:cNvPr id="21" name="Rectangle 20"/>
          <p:cNvSpPr/>
          <p:nvPr/>
        </p:nvSpPr>
        <p:spPr>
          <a:xfrm>
            <a:off x="1259763" y="5877272"/>
            <a:ext cx="6458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COMPACTNESS vs </a:t>
            </a:r>
            <a:r>
              <a:rPr lang="es-ES" b="1" dirty="0" err="1" smtClean="0">
                <a:solidFill>
                  <a:srgbClr val="FF0000"/>
                </a:solidFill>
              </a:rPr>
              <a:t>semantic</a:t>
            </a:r>
            <a:r>
              <a:rPr lang="es-ES" b="1" dirty="0" smtClean="0">
                <a:solidFill>
                  <a:srgbClr val="FF0000"/>
                </a:solidFill>
              </a:rPr>
              <a:t> COVERAGE vs visual PLEASANTNESS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36512" y="5877272"/>
            <a:ext cx="9252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COMPACTNESS(LENGTH) vs </a:t>
            </a:r>
            <a:r>
              <a:rPr lang="es-ES" b="1" dirty="0" err="1" smtClean="0">
                <a:solidFill>
                  <a:srgbClr val="FF0000"/>
                </a:solidFill>
              </a:rPr>
              <a:t>semantic</a:t>
            </a:r>
            <a:r>
              <a:rPr lang="es-ES" b="1" dirty="0" smtClean="0">
                <a:solidFill>
                  <a:srgbClr val="FF0000"/>
                </a:solidFill>
              </a:rPr>
              <a:t> COVERAGE(LENGTH) vs visual PLEASANTNESS(LENGTH)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586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18333 -0.137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>
                <p:cTn id="10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>
                <p:cTn id="10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video>
              <p:cMediaNode>
                <p:cTn id="10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Context</a:t>
            </a:r>
            <a:r>
              <a:rPr lang="es-ES" dirty="0" smtClean="0"/>
              <a:t>: </a:t>
            </a:r>
            <a:r>
              <a:rPr lang="es-ES" dirty="0" err="1" smtClean="0"/>
              <a:t>usage</a:t>
            </a:r>
            <a:r>
              <a:rPr lang="es-ES" dirty="0" smtClean="0"/>
              <a:t> </a:t>
            </a:r>
            <a:r>
              <a:rPr lang="es-ES" dirty="0" err="1" smtClean="0"/>
              <a:t>environment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Heterogeneous</a:t>
            </a:r>
            <a:r>
              <a:rPr lang="es-ES" dirty="0" smtClean="0"/>
              <a:t> </a:t>
            </a:r>
            <a:r>
              <a:rPr lang="es-ES" dirty="0" err="1" smtClean="0"/>
              <a:t>devices</a:t>
            </a:r>
            <a:endParaRPr lang="es-ES" dirty="0" smtClean="0"/>
          </a:p>
          <a:p>
            <a:pPr lvl="1"/>
            <a:r>
              <a:rPr lang="es-ES" dirty="0" smtClean="0"/>
              <a:t>PC, </a:t>
            </a:r>
            <a:r>
              <a:rPr lang="es-ES" dirty="0" err="1" smtClean="0"/>
              <a:t>mobile</a:t>
            </a:r>
            <a:r>
              <a:rPr lang="es-ES" dirty="0" smtClean="0"/>
              <a:t>, TV, </a:t>
            </a:r>
            <a:r>
              <a:rPr lang="es-ES" dirty="0" err="1" smtClean="0"/>
              <a:t>iPhone</a:t>
            </a:r>
            <a:r>
              <a:rPr lang="es-ES" dirty="0" smtClean="0"/>
              <a:t>, PDA, …</a:t>
            </a:r>
          </a:p>
          <a:p>
            <a:r>
              <a:rPr lang="es-ES" dirty="0" err="1" smtClean="0"/>
              <a:t>Multiple</a:t>
            </a:r>
            <a:r>
              <a:rPr lang="es-ES" dirty="0" smtClean="0"/>
              <a:t> </a:t>
            </a:r>
            <a:r>
              <a:rPr lang="es-ES" dirty="0" err="1" smtClean="0"/>
              <a:t>access</a:t>
            </a:r>
            <a:r>
              <a:rPr lang="es-ES" dirty="0" smtClean="0"/>
              <a:t> </a:t>
            </a:r>
            <a:r>
              <a:rPr lang="es-ES" dirty="0" err="1" smtClean="0"/>
              <a:t>networks</a:t>
            </a:r>
            <a:endParaRPr lang="es-ES" dirty="0" smtClean="0"/>
          </a:p>
          <a:p>
            <a:pPr lvl="1"/>
            <a:r>
              <a:rPr lang="es-ES" dirty="0" smtClean="0"/>
              <a:t>ADSL, cable, UMTS, </a:t>
            </a:r>
            <a:r>
              <a:rPr lang="es-ES" dirty="0" err="1" smtClean="0"/>
              <a:t>WiFi</a:t>
            </a:r>
            <a:r>
              <a:rPr lang="es-ES" dirty="0" smtClean="0"/>
              <a:t>, …</a:t>
            </a:r>
          </a:p>
          <a:p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dirty="0" err="1" smtClean="0"/>
              <a:t>ways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access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same</a:t>
            </a:r>
            <a:r>
              <a:rPr lang="es-ES" dirty="0" smtClean="0"/>
              <a:t> video </a:t>
            </a:r>
            <a:r>
              <a:rPr lang="es-ES" dirty="0" err="1" smtClean="0"/>
              <a:t>content</a:t>
            </a:r>
            <a:endParaRPr lang="es-ES" dirty="0" smtClean="0"/>
          </a:p>
          <a:p>
            <a:pPr lvl="1"/>
            <a:r>
              <a:rPr lang="es-ES" dirty="0" err="1" smtClean="0"/>
              <a:t>e.g.</a:t>
            </a:r>
            <a:r>
              <a:rPr lang="es-ES" dirty="0" smtClean="0"/>
              <a:t> </a:t>
            </a:r>
            <a:r>
              <a:rPr lang="es-ES" dirty="0" err="1" smtClean="0"/>
              <a:t>YouTube</a:t>
            </a:r>
            <a:r>
              <a:rPr lang="es-ES" dirty="0" smtClean="0"/>
              <a:t> (</a:t>
            </a:r>
            <a:r>
              <a:rPr lang="es-ES" dirty="0" err="1" smtClean="0"/>
              <a:t>again</a:t>
            </a:r>
            <a:r>
              <a:rPr lang="es-ES" dirty="0" smtClean="0"/>
              <a:t>)</a:t>
            </a:r>
          </a:p>
          <a:p>
            <a:r>
              <a:rPr lang="es-ES" dirty="0" err="1" smtClean="0"/>
              <a:t>Challenge</a:t>
            </a:r>
            <a:endParaRPr lang="es-ES" dirty="0" smtClean="0"/>
          </a:p>
          <a:p>
            <a:pPr lvl="1"/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provide</a:t>
            </a:r>
            <a:r>
              <a:rPr lang="es-ES" dirty="0" smtClean="0"/>
              <a:t>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user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adequate</a:t>
            </a:r>
            <a:r>
              <a:rPr lang="es-ES" dirty="0" smtClean="0"/>
              <a:t> </a:t>
            </a:r>
            <a:r>
              <a:rPr lang="es-ES" dirty="0" err="1" smtClean="0"/>
              <a:t>version</a:t>
            </a:r>
            <a:r>
              <a:rPr lang="es-ES" dirty="0" smtClean="0"/>
              <a:t>, </a:t>
            </a:r>
            <a:r>
              <a:rPr lang="es-ES" dirty="0" err="1" smtClean="0"/>
              <a:t>according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his</a:t>
            </a:r>
            <a:r>
              <a:rPr lang="es-ES" dirty="0" smtClean="0"/>
              <a:t>/</a:t>
            </a:r>
            <a:r>
              <a:rPr lang="es-ES" dirty="0" err="1" smtClean="0"/>
              <a:t>her</a:t>
            </a:r>
            <a:r>
              <a:rPr lang="es-ES" dirty="0" smtClean="0"/>
              <a:t> </a:t>
            </a:r>
            <a:r>
              <a:rPr lang="es-ES" dirty="0" err="1" smtClean="0"/>
              <a:t>usage</a:t>
            </a:r>
            <a:r>
              <a:rPr lang="es-ES" dirty="0" smtClean="0"/>
              <a:t> </a:t>
            </a:r>
            <a:r>
              <a:rPr lang="es-ES" dirty="0" err="1" smtClean="0"/>
              <a:t>environment</a:t>
            </a:r>
            <a:endParaRPr lang="es-ES" dirty="0" smtClean="0"/>
          </a:p>
          <a:p>
            <a:pPr lvl="1"/>
            <a:r>
              <a:rPr lang="es-ES" b="1" dirty="0" smtClean="0">
                <a:solidFill>
                  <a:srgbClr val="FF0000"/>
                </a:solidFill>
              </a:rPr>
              <a:t>VIDEO ADAPTATION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Introduction</a:t>
            </a:r>
            <a:endParaRPr lang="es-ES" dirty="0"/>
          </a:p>
        </p:txBody>
      </p:sp>
      <p:pic>
        <p:nvPicPr>
          <p:cNvPr id="2050" name="Picture 2" descr="D:\work\Documentos\Doctorado\Tesis\presentacion\figs\youtube_ipho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1764" y="1916832"/>
            <a:ext cx="2332236" cy="1872208"/>
          </a:xfrm>
          <a:prstGeom prst="rect">
            <a:avLst/>
          </a:prstGeom>
          <a:noFill/>
        </p:spPr>
      </p:pic>
      <p:pic>
        <p:nvPicPr>
          <p:cNvPr id="2051" name="Picture 3" descr="D:\work\Documentos\Doctorado\Tesis\presentacion\figs\youtube_mobile_sm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700808"/>
            <a:ext cx="578371" cy="1080120"/>
          </a:xfrm>
          <a:prstGeom prst="rect">
            <a:avLst/>
          </a:prstGeom>
          <a:noFill/>
        </p:spPr>
      </p:pic>
      <p:pic>
        <p:nvPicPr>
          <p:cNvPr id="2052" name="Picture 4" descr="D:\work\Documentos\Doctorado\Tesis\presentacion\figs\youtube_TV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573016"/>
            <a:ext cx="1872208" cy="1404430"/>
          </a:xfrm>
          <a:prstGeom prst="rect">
            <a:avLst/>
          </a:prstGeom>
          <a:noFill/>
        </p:spPr>
      </p:pic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7812360" y="3861048"/>
            <a:ext cx="685800" cy="609600"/>
            <a:chOff x="528" y="1296"/>
            <a:chExt cx="561" cy="483"/>
          </a:xfrm>
        </p:grpSpPr>
        <p:pic>
          <p:nvPicPr>
            <p:cNvPr id="10" name="Picture 2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2" y="1296"/>
              <a:ext cx="417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4" y="1344"/>
              <a:ext cx="415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6" y="1392"/>
              <a:ext cx="415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28" y="1440"/>
              <a:ext cx="415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6732240" y="1700808"/>
            <a:ext cx="304800" cy="304800"/>
            <a:chOff x="4032" y="3734"/>
            <a:chExt cx="393" cy="346"/>
          </a:xfrm>
        </p:grpSpPr>
        <p:pic>
          <p:nvPicPr>
            <p:cNvPr id="15" name="Picture 3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06" y="3734"/>
              <a:ext cx="31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32" y="3810"/>
              <a:ext cx="32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7" name="Group 36"/>
          <p:cNvGrpSpPr>
            <a:grpSpLocks/>
          </p:cNvGrpSpPr>
          <p:nvPr/>
        </p:nvGrpSpPr>
        <p:grpSpPr bwMode="auto">
          <a:xfrm>
            <a:off x="5436096" y="5157192"/>
            <a:ext cx="1268413" cy="1219200"/>
            <a:chOff x="4896" y="2064"/>
            <a:chExt cx="799" cy="768"/>
          </a:xfrm>
        </p:grpSpPr>
        <p:pic>
          <p:nvPicPr>
            <p:cNvPr id="18" name="Picture 3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184" y="2064"/>
              <a:ext cx="511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3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139" y="2106"/>
              <a:ext cx="507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3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098" y="2148"/>
              <a:ext cx="508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4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058" y="2190"/>
              <a:ext cx="508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4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017" y="2233"/>
              <a:ext cx="511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4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977" y="2275"/>
              <a:ext cx="508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4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936" y="2317"/>
              <a:ext cx="508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4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896" y="2359"/>
              <a:ext cx="509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custDataLst>
      <p:tags r:id="rId1"/>
    </p:custDataLst>
  </p:cSld>
  <p:clrMapOvr>
    <a:masterClrMapping/>
  </p:clrMapOvr>
  <p:transition advTm="572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adaptation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9685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Alternative approaches</a:t>
            </a:r>
          </a:p>
          <a:p>
            <a:pPr lvl="1"/>
            <a:r>
              <a:rPr lang="en-US" b="1" dirty="0" smtClean="0"/>
              <a:t>VARIATIONS</a:t>
            </a:r>
            <a:r>
              <a:rPr lang="en-US" dirty="0" smtClean="0"/>
              <a:t>: pre</a:t>
            </a:r>
            <a:r>
              <a:rPr lang="es-ES" dirty="0" smtClean="0"/>
              <a:t>-</a:t>
            </a:r>
            <a:r>
              <a:rPr lang="es-ES" dirty="0" err="1" smtClean="0"/>
              <a:t>store</a:t>
            </a:r>
            <a:r>
              <a:rPr lang="es-ES" dirty="0" smtClean="0"/>
              <a:t> </a:t>
            </a:r>
            <a:r>
              <a:rPr lang="en-US" dirty="0" smtClean="0"/>
              <a:t>multiple versions with different</a:t>
            </a:r>
            <a:br>
              <a:rPr lang="en-US" dirty="0" smtClean="0"/>
            </a:br>
            <a:r>
              <a:rPr lang="en-US" dirty="0" smtClean="0"/>
              <a:t>sets of parameters </a:t>
            </a:r>
            <a:r>
              <a:rPr lang="en-US" sz="1700" dirty="0" smtClean="0"/>
              <a:t>[MPEG-7 MDS 2001, van </a:t>
            </a:r>
            <a:r>
              <a:rPr lang="en-US" sz="1700" dirty="0" err="1" smtClean="0"/>
              <a:t>Beek</a:t>
            </a:r>
            <a:r>
              <a:rPr lang="en-US" sz="1700" dirty="0" smtClean="0"/>
              <a:t> et al. 2003]</a:t>
            </a:r>
            <a:endParaRPr lang="en-US" dirty="0" smtClean="0"/>
          </a:p>
          <a:p>
            <a:pPr lvl="2"/>
            <a:r>
              <a:rPr lang="en-US" dirty="0" smtClean="0"/>
              <a:t>Not very flexible and requires more storage space</a:t>
            </a:r>
          </a:p>
          <a:p>
            <a:pPr lvl="1"/>
            <a:r>
              <a:rPr lang="en-US" b="1" dirty="0" smtClean="0"/>
              <a:t>TRANSCODING</a:t>
            </a:r>
            <a:r>
              <a:rPr lang="en-US" dirty="0" smtClean="0"/>
              <a:t>: decoding, adaptation and re-encoding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1700" dirty="0" smtClean="0"/>
              <a:t>[Wu 2001, </a:t>
            </a:r>
            <a:r>
              <a:rPr lang="es-ES" sz="1700" dirty="0" err="1" smtClean="0"/>
              <a:t>Xin</a:t>
            </a:r>
            <a:r>
              <a:rPr lang="es-ES" sz="1700" dirty="0" smtClean="0"/>
              <a:t> 2005</a:t>
            </a:r>
            <a:r>
              <a:rPr lang="en-US" sz="1700" dirty="0" smtClean="0"/>
              <a:t>]</a:t>
            </a:r>
          </a:p>
          <a:p>
            <a:pPr lvl="2"/>
            <a:r>
              <a:rPr lang="en-US" dirty="0" smtClean="0"/>
              <a:t>Flexible, but computationally demanding</a:t>
            </a:r>
          </a:p>
          <a:p>
            <a:pPr lvl="1"/>
            <a:r>
              <a:rPr lang="en-US" b="1" dirty="0" smtClean="0"/>
              <a:t>SCALABLE</a:t>
            </a:r>
            <a:r>
              <a:rPr lang="en-US" dirty="0" smtClean="0"/>
              <a:t> </a:t>
            </a:r>
            <a:r>
              <a:rPr lang="en-US" b="1" dirty="0" smtClean="0"/>
              <a:t>CODING</a:t>
            </a:r>
            <a:r>
              <a:rPr lang="en-US" dirty="0" smtClean="0"/>
              <a:t>: a basic version is enhanced with additional layers </a:t>
            </a:r>
            <a:r>
              <a:rPr lang="en-US" sz="1700" dirty="0" smtClean="0"/>
              <a:t>[MPEG-2 1994, Ohm 1994, Li 2001, Schwarz 2007]</a:t>
            </a:r>
            <a:endParaRPr lang="en-US" dirty="0" smtClean="0"/>
          </a:p>
          <a:p>
            <a:pPr lvl="2"/>
            <a:r>
              <a:rPr lang="es-ES" dirty="0" err="1" smtClean="0"/>
              <a:t>Bitstream</a:t>
            </a:r>
            <a:r>
              <a:rPr lang="es-ES" dirty="0" smtClean="0"/>
              <a:t> SCALABILITY: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removing</a:t>
            </a:r>
            <a:r>
              <a:rPr lang="es-ES" dirty="0" smtClean="0"/>
              <a:t> </a:t>
            </a:r>
            <a:r>
              <a:rPr lang="es-ES" dirty="0" err="1" smtClean="0"/>
              <a:t>certain</a:t>
            </a:r>
            <a:r>
              <a:rPr lang="es-ES" dirty="0" smtClean="0"/>
              <a:t> </a:t>
            </a:r>
            <a:r>
              <a:rPr lang="es-ES" dirty="0" err="1" smtClean="0"/>
              <a:t>parts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bitstream</a:t>
            </a:r>
            <a:r>
              <a:rPr lang="es-ES" dirty="0" smtClean="0"/>
              <a:t>, a </a:t>
            </a:r>
            <a:r>
              <a:rPr lang="es-ES" dirty="0" err="1" smtClean="0"/>
              <a:t>valid</a:t>
            </a:r>
            <a:r>
              <a:rPr lang="es-ES" dirty="0" smtClean="0"/>
              <a:t> </a:t>
            </a:r>
            <a:r>
              <a:rPr lang="es-ES" dirty="0" err="1" smtClean="0"/>
              <a:t>version</a:t>
            </a:r>
            <a:r>
              <a:rPr lang="es-ES" dirty="0" smtClean="0"/>
              <a:t> can </a:t>
            </a:r>
            <a:r>
              <a:rPr lang="es-ES" dirty="0" err="1" smtClean="0"/>
              <a:t>still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decoded</a:t>
            </a:r>
            <a:r>
              <a:rPr lang="es-ES" dirty="0" smtClean="0"/>
              <a:t>,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characteristics</a:t>
            </a:r>
            <a:endParaRPr lang="es-ES" dirty="0" smtClean="0"/>
          </a:p>
          <a:p>
            <a:pPr lvl="2"/>
            <a:r>
              <a:rPr lang="es-ES" dirty="0" err="1" smtClean="0"/>
              <a:t>Multiple</a:t>
            </a:r>
            <a:r>
              <a:rPr lang="es-ES" dirty="0" smtClean="0"/>
              <a:t> </a:t>
            </a:r>
            <a:r>
              <a:rPr lang="es-ES" dirty="0" err="1" smtClean="0"/>
              <a:t>versions</a:t>
            </a:r>
            <a:r>
              <a:rPr lang="es-ES" dirty="0" smtClean="0"/>
              <a:t>, </a:t>
            </a:r>
            <a:r>
              <a:rPr lang="es-ES" dirty="0" err="1" smtClean="0"/>
              <a:t>embedded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same</a:t>
            </a:r>
            <a:r>
              <a:rPr lang="es-ES" dirty="0" smtClean="0"/>
              <a:t> </a:t>
            </a:r>
            <a:r>
              <a:rPr lang="es-ES" dirty="0" err="1" smtClean="0"/>
              <a:t>bitstream</a:t>
            </a:r>
            <a:endParaRPr lang="es-ES" dirty="0" smtClean="0"/>
          </a:p>
          <a:p>
            <a:pPr lvl="2"/>
            <a:r>
              <a:rPr lang="es-ES" dirty="0" smtClean="0"/>
              <a:t>Standard: MPEG-4 SVC (</a:t>
            </a:r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extension</a:t>
            </a:r>
            <a:r>
              <a:rPr lang="es-ES" dirty="0" smtClean="0"/>
              <a:t> of H.264/MPEG-4 AVC)</a:t>
            </a:r>
          </a:p>
          <a:p>
            <a:pPr lvl="3"/>
            <a:r>
              <a:rPr lang="es-ES" dirty="0" smtClean="0"/>
              <a:t>Temporal, </a:t>
            </a:r>
            <a:r>
              <a:rPr lang="es-ES" dirty="0" err="1" smtClean="0"/>
              <a:t>spatial</a:t>
            </a:r>
            <a:r>
              <a:rPr lang="es-ES" dirty="0" smtClean="0"/>
              <a:t> and </a:t>
            </a:r>
            <a:r>
              <a:rPr lang="es-ES" dirty="0" err="1" smtClean="0"/>
              <a:t>quality</a:t>
            </a:r>
            <a:r>
              <a:rPr lang="es-ES" dirty="0" smtClean="0"/>
              <a:t> (PSNR) </a:t>
            </a:r>
            <a:r>
              <a:rPr lang="es-ES" dirty="0" err="1" smtClean="0"/>
              <a:t>scalabilities</a:t>
            </a:r>
            <a:endParaRPr lang="es-ES" dirty="0" smtClean="0"/>
          </a:p>
          <a:p>
            <a:pPr lvl="2"/>
            <a:r>
              <a:rPr lang="es-ES" dirty="0" err="1" smtClean="0"/>
              <a:t>Adaptation</a:t>
            </a:r>
            <a:r>
              <a:rPr lang="es-ES" dirty="0" smtClean="0"/>
              <a:t> </a:t>
            </a:r>
            <a:r>
              <a:rPr lang="es-ES" dirty="0" err="1" smtClean="0"/>
              <a:t>mechanism</a:t>
            </a:r>
            <a:r>
              <a:rPr lang="es-ES" dirty="0" smtClean="0"/>
              <a:t>: </a:t>
            </a:r>
            <a:r>
              <a:rPr lang="es-ES" dirty="0" err="1" smtClean="0"/>
              <a:t>bitstream</a:t>
            </a:r>
            <a:r>
              <a:rPr lang="es-ES" dirty="0" smtClean="0"/>
              <a:t> </a:t>
            </a:r>
            <a:r>
              <a:rPr lang="es-ES" dirty="0" err="1" smtClean="0"/>
              <a:t>extraction</a:t>
            </a:r>
            <a:endParaRPr lang="es-ES" dirty="0" smtClean="0"/>
          </a:p>
          <a:p>
            <a:r>
              <a:rPr lang="es-ES" dirty="0" smtClean="0"/>
              <a:t>Content-</a:t>
            </a:r>
            <a:r>
              <a:rPr lang="es-ES" dirty="0" err="1" smtClean="0"/>
              <a:t>based</a:t>
            </a:r>
            <a:r>
              <a:rPr lang="es-ES" dirty="0" smtClean="0"/>
              <a:t> (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semantic</a:t>
            </a:r>
            <a:r>
              <a:rPr lang="es-ES" dirty="0" smtClean="0"/>
              <a:t>) </a:t>
            </a:r>
            <a:r>
              <a:rPr lang="es-ES" dirty="0" err="1" smtClean="0"/>
              <a:t>adaptation</a:t>
            </a:r>
            <a:r>
              <a:rPr lang="es-ES" dirty="0" smtClean="0"/>
              <a:t> </a:t>
            </a:r>
            <a:r>
              <a:rPr lang="es-ES" sz="1700" dirty="0" smtClean="0"/>
              <a:t>[Chang and </a:t>
            </a:r>
            <a:r>
              <a:rPr lang="es-ES" sz="1700" dirty="0" err="1" smtClean="0"/>
              <a:t>Vetro</a:t>
            </a:r>
            <a:r>
              <a:rPr lang="es-ES" sz="1700" dirty="0" smtClean="0"/>
              <a:t> 2005]</a:t>
            </a:r>
            <a:endParaRPr lang="es-ES" dirty="0" smtClean="0"/>
          </a:p>
          <a:p>
            <a:pPr lvl="1"/>
            <a:r>
              <a:rPr lang="es-ES" dirty="0" smtClean="0"/>
              <a:t>Uses </a:t>
            </a: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r>
              <a:rPr lang="es-ES" dirty="0" smtClean="0"/>
              <a:t> of </a:t>
            </a:r>
            <a:r>
              <a:rPr lang="es-ES" dirty="0" err="1" smtClean="0"/>
              <a:t>understanding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enhanced</a:t>
            </a:r>
            <a:r>
              <a:rPr lang="es-ES" dirty="0" smtClean="0"/>
              <a:t> </a:t>
            </a:r>
            <a:r>
              <a:rPr lang="es-ES" dirty="0" err="1" smtClean="0"/>
              <a:t>adaptation</a:t>
            </a:r>
            <a:endParaRPr lang="es-ES" dirty="0" smtClean="0"/>
          </a:p>
          <a:p>
            <a:pPr lvl="1"/>
            <a:r>
              <a:rPr lang="es-ES" dirty="0" err="1" smtClean="0"/>
              <a:t>Summarization</a:t>
            </a:r>
            <a:r>
              <a:rPr lang="es-ES" dirty="0" smtClean="0"/>
              <a:t> can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seen</a:t>
            </a:r>
            <a:r>
              <a:rPr lang="es-ES" dirty="0" smtClean="0"/>
              <a:t> as a </a:t>
            </a:r>
            <a:r>
              <a:rPr lang="es-ES" dirty="0" err="1" smtClean="0"/>
              <a:t>content-based</a:t>
            </a:r>
            <a:r>
              <a:rPr lang="es-ES" dirty="0" smtClean="0"/>
              <a:t> (</a:t>
            </a:r>
            <a:r>
              <a:rPr lang="es-ES" dirty="0" err="1" smtClean="0"/>
              <a:t>structural</a:t>
            </a:r>
            <a:r>
              <a:rPr lang="es-ES" dirty="0" smtClean="0"/>
              <a:t>) </a:t>
            </a:r>
            <a:r>
              <a:rPr lang="es-ES" dirty="0" err="1" smtClean="0"/>
              <a:t>adaptation</a:t>
            </a:r>
            <a:endParaRPr lang="es-ES" dirty="0" smtClean="0"/>
          </a:p>
          <a:p>
            <a:pPr lvl="3"/>
            <a:endParaRPr lang="es-ES" dirty="0" smtClean="0"/>
          </a:p>
          <a:p>
            <a:pPr lvl="3"/>
            <a:endParaRPr lang="es-ES" dirty="0" smtClean="0"/>
          </a:p>
          <a:p>
            <a:pPr lvl="2"/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Introduction</a:t>
            </a:r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5616624" y="4941168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SIMPLE and EFFICIENT </a:t>
            </a:r>
            <a:r>
              <a:rPr lang="es-ES" b="1" dirty="0" err="1" smtClean="0">
                <a:solidFill>
                  <a:srgbClr val="FF0000"/>
                </a:solidFill>
              </a:rPr>
              <a:t>method</a:t>
            </a:r>
            <a:r>
              <a:rPr lang="es-ES" b="1" dirty="0" smtClean="0">
                <a:solidFill>
                  <a:srgbClr val="FF0000"/>
                </a:solidFill>
              </a:rPr>
              <a:t>!</a:t>
            </a:r>
            <a:endParaRPr lang="es-ES" dirty="0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340768"/>
            <a:ext cx="1368152" cy="13681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024985" y="2659856"/>
            <a:ext cx="1482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4617B"/>
                </a:solidFill>
              </a:rPr>
              <a:t>(</a:t>
            </a:r>
            <a:r>
              <a:rPr lang="es-ES" dirty="0" err="1" smtClean="0">
                <a:solidFill>
                  <a:srgbClr val="04617B"/>
                </a:solidFill>
              </a:rPr>
              <a:t>eg</a:t>
            </a:r>
            <a:r>
              <a:rPr lang="es-ES" dirty="0" smtClean="0">
                <a:solidFill>
                  <a:srgbClr val="04617B"/>
                </a:solidFill>
              </a:rPr>
              <a:t>. </a:t>
            </a:r>
            <a:r>
              <a:rPr lang="es-ES" dirty="0" err="1" smtClean="0">
                <a:solidFill>
                  <a:srgbClr val="04617B"/>
                </a:solidFill>
              </a:rPr>
              <a:t>YouTube</a:t>
            </a:r>
            <a:r>
              <a:rPr lang="es-ES" dirty="0" smtClean="0">
                <a:solidFill>
                  <a:srgbClr val="04617B"/>
                </a:solidFill>
              </a:rPr>
              <a:t>)</a:t>
            </a:r>
            <a:endParaRPr lang="es-ES" dirty="0">
              <a:solidFill>
                <a:srgbClr val="04617B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651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scalability and summarization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Integrated</a:t>
            </a:r>
            <a:r>
              <a:rPr lang="es-ES" dirty="0" smtClean="0"/>
              <a:t> </a:t>
            </a:r>
            <a:r>
              <a:rPr lang="es-ES" dirty="0" err="1" smtClean="0"/>
              <a:t>summarization</a:t>
            </a:r>
            <a:r>
              <a:rPr lang="es-ES" dirty="0" smtClean="0"/>
              <a:t> and </a:t>
            </a:r>
            <a:r>
              <a:rPr lang="es-ES" dirty="0" err="1" smtClean="0"/>
              <a:t>adaptation</a:t>
            </a:r>
            <a:endParaRPr lang="es-ES" dirty="0" smtClean="0"/>
          </a:p>
          <a:p>
            <a:pPr lvl="1"/>
            <a:r>
              <a:rPr lang="es-ES" dirty="0" err="1" smtClean="0"/>
              <a:t>Summaries</a:t>
            </a:r>
            <a:r>
              <a:rPr lang="es-ES" dirty="0" smtClean="0"/>
              <a:t> are </a:t>
            </a:r>
            <a:r>
              <a:rPr lang="es-ES" dirty="0" err="1" smtClean="0"/>
              <a:t>generated</a:t>
            </a:r>
            <a:r>
              <a:rPr lang="es-ES" dirty="0" smtClean="0"/>
              <a:t> </a:t>
            </a:r>
            <a:r>
              <a:rPr lang="es-ES" dirty="0" err="1" smtClean="0"/>
              <a:t>using</a:t>
            </a:r>
            <a:r>
              <a:rPr lang="es-ES" dirty="0" smtClean="0"/>
              <a:t> </a:t>
            </a:r>
            <a:r>
              <a:rPr lang="es-ES" dirty="0" err="1" smtClean="0"/>
              <a:t>transcoding</a:t>
            </a:r>
            <a:r>
              <a:rPr lang="es-ES" dirty="0" smtClean="0"/>
              <a:t> (</a:t>
            </a:r>
            <a:r>
              <a:rPr lang="es-ES" dirty="0" err="1" smtClean="0"/>
              <a:t>decoding</a:t>
            </a:r>
            <a:r>
              <a:rPr lang="es-ES" dirty="0" smtClean="0"/>
              <a:t>, </a:t>
            </a:r>
            <a:r>
              <a:rPr lang="es-ES" dirty="0" err="1" smtClean="0"/>
              <a:t>frame</a:t>
            </a:r>
            <a:r>
              <a:rPr lang="es-ES" dirty="0" smtClean="0"/>
              <a:t> </a:t>
            </a:r>
            <a:r>
              <a:rPr lang="es-ES" dirty="0" err="1" smtClean="0"/>
              <a:t>selection</a:t>
            </a:r>
            <a:r>
              <a:rPr lang="es-ES" dirty="0" smtClean="0"/>
              <a:t> and re-</a:t>
            </a:r>
            <a:r>
              <a:rPr lang="es-ES" dirty="0" err="1" smtClean="0"/>
              <a:t>encoding</a:t>
            </a:r>
            <a:r>
              <a:rPr lang="es-ES" dirty="0" smtClean="0"/>
              <a:t>)</a:t>
            </a:r>
          </a:p>
          <a:p>
            <a:pPr lvl="2"/>
            <a:r>
              <a:rPr lang="es-ES" dirty="0" err="1" smtClean="0"/>
              <a:t>Demanding</a:t>
            </a:r>
            <a:r>
              <a:rPr lang="es-ES" dirty="0" smtClean="0"/>
              <a:t> and time </a:t>
            </a:r>
            <a:r>
              <a:rPr lang="es-ES" dirty="0" err="1" smtClean="0"/>
              <a:t>consuming</a:t>
            </a:r>
            <a:r>
              <a:rPr lang="es-ES" dirty="0" smtClean="0"/>
              <a:t>. </a:t>
            </a:r>
            <a:r>
              <a:rPr lang="es-ES" dirty="0" err="1" smtClean="0"/>
              <a:t>High</a:t>
            </a:r>
            <a:r>
              <a:rPr lang="es-ES" dirty="0" smtClean="0"/>
              <a:t> </a:t>
            </a:r>
            <a:r>
              <a:rPr lang="es-ES" dirty="0" err="1" smtClean="0"/>
              <a:t>processing</a:t>
            </a:r>
            <a:r>
              <a:rPr lang="es-ES" dirty="0" smtClean="0"/>
              <a:t> </a:t>
            </a:r>
            <a:r>
              <a:rPr lang="es-ES" dirty="0" err="1" smtClean="0"/>
              <a:t>delay</a:t>
            </a:r>
            <a:endParaRPr lang="es-ES" dirty="0" smtClean="0"/>
          </a:p>
          <a:p>
            <a:pPr lvl="2"/>
            <a:r>
              <a:rPr lang="es-ES" b="1" dirty="0" err="1" smtClean="0">
                <a:solidFill>
                  <a:srgbClr val="FF0000"/>
                </a:solidFill>
              </a:rPr>
              <a:t>Is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it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possible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to</a:t>
            </a:r>
            <a:r>
              <a:rPr lang="es-ES" b="1" dirty="0" smtClean="0">
                <a:solidFill>
                  <a:srgbClr val="FF0000"/>
                </a:solidFill>
              </a:rPr>
              <a:t> use </a:t>
            </a:r>
            <a:r>
              <a:rPr lang="es-ES" b="1" dirty="0" err="1" smtClean="0">
                <a:solidFill>
                  <a:srgbClr val="FF0000"/>
                </a:solidFill>
              </a:rPr>
              <a:t>scalable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bitstreams</a:t>
            </a:r>
            <a:r>
              <a:rPr lang="es-ES" b="1" dirty="0" smtClean="0">
                <a:solidFill>
                  <a:srgbClr val="FF0000"/>
                </a:solidFill>
              </a:rPr>
              <a:t> and </a:t>
            </a:r>
            <a:r>
              <a:rPr lang="es-ES" b="1" dirty="0" err="1" smtClean="0">
                <a:solidFill>
                  <a:srgbClr val="FF0000"/>
                </a:solidFill>
              </a:rPr>
              <a:t>extraction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for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that</a:t>
            </a:r>
            <a:r>
              <a:rPr lang="es-ES" b="1" dirty="0" smtClean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s-ES" dirty="0" smtClean="0"/>
              <a:t>Video </a:t>
            </a:r>
            <a:r>
              <a:rPr lang="es-ES" dirty="0" err="1" smtClean="0"/>
              <a:t>summaries</a:t>
            </a:r>
            <a:r>
              <a:rPr lang="es-ES" dirty="0" smtClean="0"/>
              <a:t> </a:t>
            </a:r>
            <a:r>
              <a:rPr lang="es-ES" dirty="0" err="1" smtClean="0"/>
              <a:t>must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adapted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usage</a:t>
            </a:r>
            <a:r>
              <a:rPr lang="es-ES" dirty="0" smtClean="0"/>
              <a:t> </a:t>
            </a:r>
            <a:r>
              <a:rPr lang="es-ES" dirty="0" err="1" smtClean="0"/>
              <a:t>environment</a:t>
            </a:r>
            <a:endParaRPr lang="es-ES" dirty="0" smtClean="0"/>
          </a:p>
          <a:p>
            <a:pPr lvl="2"/>
            <a:r>
              <a:rPr lang="es-ES" b="1" dirty="0" smtClean="0">
                <a:solidFill>
                  <a:srgbClr val="FF0000"/>
                </a:solidFill>
              </a:rPr>
              <a:t>Can </a:t>
            </a:r>
            <a:r>
              <a:rPr lang="es-ES" b="1" dirty="0" err="1" smtClean="0">
                <a:solidFill>
                  <a:srgbClr val="FF0000"/>
                </a:solidFill>
              </a:rPr>
              <a:t>we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integrate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summarization</a:t>
            </a:r>
            <a:r>
              <a:rPr lang="es-ES" b="1" dirty="0" smtClean="0">
                <a:solidFill>
                  <a:srgbClr val="FF0000"/>
                </a:solidFill>
              </a:rPr>
              <a:t> and </a:t>
            </a:r>
            <a:r>
              <a:rPr lang="es-ES" b="1" dirty="0" err="1" smtClean="0">
                <a:solidFill>
                  <a:srgbClr val="FF0000"/>
                </a:solidFill>
              </a:rPr>
              <a:t>adaptation</a:t>
            </a:r>
            <a:r>
              <a:rPr lang="es-ES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s-ES" dirty="0" err="1" smtClean="0"/>
              <a:t>Scalability</a:t>
            </a:r>
            <a:endParaRPr lang="es-ES" dirty="0" smtClean="0"/>
          </a:p>
          <a:p>
            <a:pPr lvl="1"/>
            <a:r>
              <a:rPr lang="es-ES" dirty="0" err="1" smtClean="0"/>
              <a:t>Length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property</a:t>
            </a:r>
            <a:r>
              <a:rPr lang="es-ES" dirty="0" smtClean="0"/>
              <a:t> of a </a:t>
            </a:r>
            <a:r>
              <a:rPr lang="es-ES" dirty="0" err="1" smtClean="0"/>
              <a:t>summary</a:t>
            </a:r>
            <a:endParaRPr lang="es-ES" dirty="0" smtClean="0"/>
          </a:p>
          <a:p>
            <a:pPr lvl="1"/>
            <a:r>
              <a:rPr lang="es-ES" dirty="0" err="1" smtClean="0"/>
              <a:t>Adaptation</a:t>
            </a:r>
            <a:r>
              <a:rPr lang="es-ES" dirty="0" smtClean="0"/>
              <a:t> of video </a:t>
            </a:r>
            <a:r>
              <a:rPr lang="es-ES" dirty="0" err="1" smtClean="0"/>
              <a:t>summaries</a:t>
            </a:r>
            <a:endParaRPr lang="es-ES" dirty="0" smtClean="0"/>
          </a:p>
          <a:p>
            <a:pPr lvl="2"/>
            <a:r>
              <a:rPr lang="es-ES" dirty="0" err="1" smtClean="0"/>
              <a:t>Number</a:t>
            </a:r>
            <a:r>
              <a:rPr lang="es-ES" dirty="0" smtClean="0"/>
              <a:t> of </a:t>
            </a:r>
            <a:r>
              <a:rPr lang="es-ES" dirty="0" err="1" smtClean="0"/>
              <a:t>images</a:t>
            </a:r>
            <a:r>
              <a:rPr lang="es-ES" dirty="0" smtClean="0"/>
              <a:t>/</a:t>
            </a:r>
            <a:r>
              <a:rPr lang="es-ES" dirty="0" err="1" smtClean="0"/>
              <a:t>frames</a:t>
            </a:r>
            <a:r>
              <a:rPr lang="es-ES" dirty="0" smtClean="0"/>
              <a:t>, </a:t>
            </a:r>
            <a:r>
              <a:rPr lang="es-ES" dirty="0" err="1" smtClean="0"/>
              <a:t>duration</a:t>
            </a:r>
            <a:r>
              <a:rPr lang="es-ES" dirty="0" smtClean="0"/>
              <a:t>, </a:t>
            </a:r>
            <a:r>
              <a:rPr lang="es-ES" dirty="0" err="1" smtClean="0"/>
              <a:t>file</a:t>
            </a:r>
            <a:r>
              <a:rPr lang="es-ES" dirty="0" smtClean="0"/>
              <a:t> </a:t>
            </a:r>
            <a:r>
              <a:rPr lang="es-ES" dirty="0" err="1" smtClean="0"/>
              <a:t>size</a:t>
            </a:r>
            <a:r>
              <a:rPr lang="es-ES" dirty="0" smtClean="0"/>
              <a:t>, …</a:t>
            </a:r>
          </a:p>
          <a:p>
            <a:pPr lvl="2"/>
            <a:r>
              <a:rPr lang="es-ES" dirty="0" err="1" smtClean="0"/>
              <a:t>Users</a:t>
            </a:r>
            <a:r>
              <a:rPr lang="es-ES" dirty="0" smtClean="0"/>
              <a:t>/</a:t>
            </a:r>
            <a:r>
              <a:rPr lang="es-ES" dirty="0" err="1" smtClean="0"/>
              <a:t>adaptation</a:t>
            </a:r>
            <a:r>
              <a:rPr lang="es-ES" dirty="0" smtClean="0"/>
              <a:t> </a:t>
            </a:r>
            <a:r>
              <a:rPr lang="es-ES" dirty="0" err="1" smtClean="0"/>
              <a:t>engines</a:t>
            </a:r>
            <a:r>
              <a:rPr lang="es-ES" dirty="0" smtClean="0"/>
              <a:t> can decide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length</a:t>
            </a:r>
            <a:r>
              <a:rPr lang="es-ES" dirty="0" smtClean="0"/>
              <a:t> </a:t>
            </a:r>
            <a:r>
              <a:rPr lang="es-ES" dirty="0" err="1" smtClean="0"/>
              <a:t>prefer</a:t>
            </a:r>
            <a:endParaRPr lang="es-ES" dirty="0" smtClean="0"/>
          </a:p>
          <a:p>
            <a:pPr lvl="1"/>
            <a:r>
              <a:rPr lang="es-ES" b="1" dirty="0" smtClean="0">
                <a:solidFill>
                  <a:srgbClr val="FF0000"/>
                </a:solidFill>
              </a:rPr>
              <a:t>Can </a:t>
            </a:r>
            <a:r>
              <a:rPr lang="es-ES" b="1" dirty="0" err="1" smtClean="0">
                <a:solidFill>
                  <a:srgbClr val="FF0000"/>
                </a:solidFill>
              </a:rPr>
              <a:t>we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create</a:t>
            </a:r>
            <a:r>
              <a:rPr lang="es-ES" b="1" dirty="0" smtClean="0">
                <a:solidFill>
                  <a:srgbClr val="FF0000"/>
                </a:solidFill>
              </a:rPr>
              <a:t> a </a:t>
            </a:r>
            <a:r>
              <a:rPr lang="es-ES" b="1" dirty="0" err="1" smtClean="0">
                <a:solidFill>
                  <a:srgbClr val="FF0000"/>
                </a:solidFill>
              </a:rPr>
              <a:t>scalable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representation</a:t>
            </a:r>
            <a:r>
              <a:rPr lang="es-ES" b="1" dirty="0" smtClean="0">
                <a:solidFill>
                  <a:srgbClr val="FF0000"/>
                </a:solidFill>
              </a:rPr>
              <a:t> of a video </a:t>
            </a:r>
            <a:r>
              <a:rPr lang="es-ES" b="1" dirty="0" err="1" smtClean="0">
                <a:solidFill>
                  <a:srgbClr val="FF0000"/>
                </a:solidFill>
              </a:rPr>
              <a:t>summary</a:t>
            </a:r>
            <a:r>
              <a:rPr lang="es-ES" b="1" dirty="0" smtClean="0">
                <a:solidFill>
                  <a:srgbClr val="FF0000"/>
                </a:solidFill>
              </a:rPr>
              <a:t>?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5864-4F84-4B78-B9BF-5D99E515AD94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Introduction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p:transition advTm="899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|3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6|5.6|4.8|2.9|1|2.3|6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4|5.9|2.2|8.2|2.1|8.9|3.8|7.6|18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7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|9.8|4.4|6.2|9.6|20.6|27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8.5|1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4|19.7|37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6|2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1|9.1|6.6|10.1|7.4|11.6|1.8|0.9|10|2.4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53.7|11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0.9|5|4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2.9|17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5|35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17.6|3.2|7.2|1.5|9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5.3|7|2.5|2|1.2|0.8|0.9|1.2|1.8|4.5|1.6|1.8|1.4|1.4|13.7|1.6|1.4|10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5|75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3|17.2|11.2|17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|54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8|77.3|2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9.2|7.8|16.4|8.2|9.9|15.5|5.5|14.8|39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8|1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3.6|24.7|63.3|9.2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6.1|10.2|5.2|8.1|10.1|7.3|9.4|10.8|8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7.1|6.2|19.2|5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9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|36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3138</Words>
  <Application>Microsoft Office PowerPoint</Application>
  <PresentationFormat>On-screen Show (4:3)</PresentationFormat>
  <Paragraphs>641</Paragraphs>
  <Slides>45</Slides>
  <Notes>13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Trek</vt:lpstr>
      <vt:lpstr>方程式</vt:lpstr>
      <vt:lpstr>A SCALABLE APPROACH TO VIDEO SUMMARIZATION AND ADAPTATION</vt:lpstr>
      <vt:lpstr>Outline</vt:lpstr>
      <vt:lpstr>INTRODUCTION</vt:lpstr>
      <vt:lpstr>Context: browsing and retrieval</vt:lpstr>
      <vt:lpstr>Video summarization</vt:lpstr>
      <vt:lpstr>Modalities of video summaries</vt:lpstr>
      <vt:lpstr>Context: usage environment</vt:lpstr>
      <vt:lpstr>Video adaptation</vt:lpstr>
      <vt:lpstr>Motivation: scalability and summarization</vt:lpstr>
      <vt:lpstr>Additional motivation: efficient analysis</vt:lpstr>
      <vt:lpstr>Integrated summarization and adaptation using SVC</vt:lpstr>
      <vt:lpstr>Semantic use of bitstream extraction</vt:lpstr>
      <vt:lpstr>Proposed framework for summarization</vt:lpstr>
      <vt:lpstr>Summarization units</vt:lpstr>
      <vt:lpstr>Summarization curves and modalities</vt:lpstr>
      <vt:lpstr>Transcoding vs extraction: comparison</vt:lpstr>
      <vt:lpstr>Transcoding vs extraction. Efficiency and quality</vt:lpstr>
      <vt:lpstr>Including adaptation</vt:lpstr>
      <vt:lpstr>Transcoding vs extraction. Efficiency</vt:lpstr>
      <vt:lpstr>Transcoding vs extraction. Quality (PSNR)</vt:lpstr>
      <vt:lpstr>Scalable summaries</vt:lpstr>
      <vt:lpstr>Multi-scale summaries</vt:lpstr>
      <vt:lpstr>Analysis algorithm</vt:lpstr>
      <vt:lpstr>GOP ranking</vt:lpstr>
      <vt:lpstr>Cluster level ranking</vt:lpstr>
      <vt:lpstr>Example: scalable storyboard</vt:lpstr>
      <vt:lpstr>Overview</vt:lpstr>
      <vt:lpstr>Example: scalable storyboard</vt:lpstr>
      <vt:lpstr>Evaluation</vt:lpstr>
      <vt:lpstr>Scalable comic-like summaries</vt:lpstr>
      <vt:lpstr>Comic-like summaries</vt:lpstr>
      <vt:lpstr>Comic-like summaries</vt:lpstr>
      <vt:lpstr>Method 1: independent scales</vt:lpstr>
      <vt:lpstr>Layout disturbance</vt:lpstr>
      <vt:lpstr>Method 2: anchor based approach</vt:lpstr>
      <vt:lpstr>Applications</vt:lpstr>
      <vt:lpstr>Resizable storyboards</vt:lpstr>
      <vt:lpstr>Multichannel summarization of TV broadcast</vt:lpstr>
      <vt:lpstr>Composite summaries of news videos</vt:lpstr>
      <vt:lpstr>Conclusions</vt:lpstr>
      <vt:lpstr>Main contributions</vt:lpstr>
      <vt:lpstr>Conclusions</vt:lpstr>
      <vt:lpstr>Publications</vt:lpstr>
      <vt:lpstr>Publications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 bla bla</dc:title>
  <dc:creator>Luis Herranz</dc:creator>
  <cp:lastModifiedBy>Luis Herranz</cp:lastModifiedBy>
  <cp:revision>1812</cp:revision>
  <dcterms:created xsi:type="dcterms:W3CDTF">2010-09-03T16:05:45Z</dcterms:created>
  <dcterms:modified xsi:type="dcterms:W3CDTF">2010-12-17T09:47:00Z</dcterms:modified>
</cp:coreProperties>
</file>